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6071" r:id="rId1"/>
  </p:sldMasterIdLst>
  <p:notesMasterIdLst>
    <p:notesMasterId r:id="rId25"/>
  </p:notesMasterIdLst>
  <p:handoutMasterIdLst>
    <p:handoutMasterId r:id="rId26"/>
  </p:handoutMasterIdLst>
  <p:sldIdLst>
    <p:sldId id="444" r:id="rId2"/>
    <p:sldId id="490" r:id="rId3"/>
    <p:sldId id="476" r:id="rId4"/>
    <p:sldId id="528" r:id="rId5"/>
    <p:sldId id="519" r:id="rId6"/>
    <p:sldId id="529" r:id="rId7"/>
    <p:sldId id="507" r:id="rId8"/>
    <p:sldId id="508" r:id="rId9"/>
    <p:sldId id="509" r:id="rId10"/>
    <p:sldId id="510" r:id="rId11"/>
    <p:sldId id="511" r:id="rId12"/>
    <p:sldId id="491" r:id="rId13"/>
    <p:sldId id="496" r:id="rId14"/>
    <p:sldId id="497" r:id="rId15"/>
    <p:sldId id="499" r:id="rId16"/>
    <p:sldId id="500" r:id="rId17"/>
    <p:sldId id="501" r:id="rId18"/>
    <p:sldId id="502" r:id="rId19"/>
    <p:sldId id="503" r:id="rId20"/>
    <p:sldId id="525" r:id="rId21"/>
    <p:sldId id="527" r:id="rId22"/>
    <p:sldId id="504" r:id="rId23"/>
    <p:sldId id="453" r:id="rId24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2B9B"/>
    <a:srgbClr val="2CA6A0"/>
    <a:srgbClr val="79C103"/>
    <a:srgbClr val="D9259D"/>
    <a:srgbClr val="A7218D"/>
    <a:srgbClr val="E4BA06"/>
    <a:srgbClr val="B9032E"/>
    <a:srgbClr val="5B22A6"/>
    <a:srgbClr val="960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2542" autoAdjust="0"/>
  </p:normalViewPr>
  <p:slideViewPr>
    <p:cSldViewPr>
      <p:cViewPr>
        <p:scale>
          <a:sx n="100" d="100"/>
          <a:sy n="100" d="100"/>
        </p:scale>
        <p:origin x="-438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Удельная энергия сгорания антрацита</a:t>
            </a:r>
          </a:p>
        </c:rich>
      </c:tx>
      <c:layout>
        <c:manualLayout>
          <c:xMode val="edge"/>
          <c:yMode val="edge"/>
          <c:x val="0.26222389381604649"/>
          <c:y val="1.8957345971563982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ВНИИМ</c:v>
          </c:tx>
          <c:marker>
            <c:symbol val="circle"/>
            <c:size val="9"/>
            <c:spPr>
              <a:solidFill>
                <a:srgbClr val="0070C0"/>
              </a:solidFill>
            </c:spPr>
          </c:marker>
          <c:errBars>
            <c:errDir val="y"/>
            <c:errBarType val="both"/>
            <c:errValType val="cust"/>
            <c:noEndCap val="0"/>
            <c:plus>
              <c:numRef>
                <c:f>Антрацит!$A$3</c:f>
                <c:numCache>
                  <c:formatCode>General</c:formatCode>
                  <c:ptCount val="1"/>
                  <c:pt idx="0">
                    <c:v>3.01</c:v>
                  </c:pt>
                </c:numCache>
              </c:numRef>
            </c:plus>
            <c:minus>
              <c:numRef>
                <c:f>Антрацит!$A$3</c:f>
                <c:numCache>
                  <c:formatCode>General</c:formatCode>
                  <c:ptCount val="1"/>
                  <c:pt idx="0">
                    <c:v>3.01</c:v>
                  </c:pt>
                </c:numCache>
              </c:numRef>
            </c:minus>
            <c:spPr>
              <a:ln w="12700">
                <a:solidFill>
                  <a:schemeClr val="tx2">
                    <a:lumMod val="75000"/>
                  </a:schemeClr>
                </a:solidFill>
              </a:ln>
            </c:spPr>
          </c:errBars>
          <c:xVal>
            <c:numRef>
              <c:f>Антрацит!$A$16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Антрацит!$B$16</c:f>
              <c:numCache>
                <c:formatCode>0.00</c:formatCode>
                <c:ptCount val="1"/>
                <c:pt idx="0">
                  <c:v>29971.1</c:v>
                </c:pt>
              </c:numCache>
            </c:numRef>
          </c:yVal>
          <c:smooth val="0"/>
        </c:ser>
        <c:ser>
          <c:idx val="1"/>
          <c:order val="1"/>
          <c:tx>
            <c:v>БелГИМ</c:v>
          </c:tx>
          <c:spPr>
            <a:ln w="28575">
              <a:solidFill>
                <a:schemeClr val="tx1"/>
              </a:solidFill>
              <a:headEnd type="none"/>
              <a:tailEnd type="none"/>
            </a:ln>
          </c:spPr>
          <c:marker>
            <c:symbol val="circle"/>
            <c:size val="9"/>
            <c:spPr>
              <a:solidFill>
                <a:srgbClr val="FF0000"/>
              </a:solidFill>
            </c:spPr>
          </c:marker>
          <c:dPt>
            <c:idx val="0"/>
            <c:bubble3D val="0"/>
            <c:spPr>
              <a:ln w="2857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headEnd type="none"/>
                <a:tailEnd type="none"/>
              </a:ln>
            </c:spPr>
          </c:dPt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errBars>
            <c:errDir val="y"/>
            <c:errBarType val="both"/>
            <c:errValType val="cust"/>
            <c:noEndCap val="0"/>
            <c:plus>
              <c:numRef>
                <c:f>Антрацит!$A$4</c:f>
                <c:numCache>
                  <c:formatCode>General</c:formatCode>
                  <c:ptCount val="1"/>
                  <c:pt idx="0">
                    <c:v>5.81</c:v>
                  </c:pt>
                </c:numCache>
              </c:numRef>
            </c:plus>
            <c:minus>
              <c:numRef>
                <c:f>Антрацит!$A$4</c:f>
                <c:numCache>
                  <c:formatCode>General</c:formatCode>
                  <c:ptCount val="1"/>
                  <c:pt idx="0">
                    <c:v>5.81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Антрацит!$A$17</c:f>
              <c:numCache>
                <c:formatCode>General</c:formatCode>
                <c:ptCount val="1"/>
                <c:pt idx="0">
                  <c:v>2</c:v>
                </c:pt>
              </c:numCache>
            </c:numRef>
          </c:xVal>
          <c:yVal>
            <c:numRef>
              <c:f>Антрацит!$B$17</c:f>
              <c:numCache>
                <c:formatCode>0.00</c:formatCode>
                <c:ptCount val="1"/>
                <c:pt idx="0">
                  <c:v>29958.69</c:v>
                </c:pt>
              </c:numCache>
            </c:numRef>
          </c:yVal>
          <c:smooth val="0"/>
        </c:ser>
        <c:ser>
          <c:idx val="2"/>
          <c:order val="2"/>
          <c:tx>
            <c:v>Антрацит</c:v>
          </c:tx>
          <c:spPr>
            <a:ln>
              <a:solidFill>
                <a:schemeClr val="tx1">
                  <a:alpha val="55000"/>
                </a:schemeClr>
              </a:solidFill>
            </a:ln>
          </c:spPr>
          <c:marker>
            <c:symbol val="none"/>
          </c:marker>
          <c:xVal>
            <c:numRef>
              <c:f>Антрацит!$A$15:$A$18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Антрацит!$D$20:$D$23</c:f>
              <c:numCache>
                <c:formatCode>General</c:formatCode>
                <c:ptCount val="4"/>
                <c:pt idx="0">
                  <c:v>29968.47</c:v>
                </c:pt>
                <c:pt idx="1">
                  <c:v>29968.47</c:v>
                </c:pt>
                <c:pt idx="2">
                  <c:v>29968.47</c:v>
                </c:pt>
                <c:pt idx="3">
                  <c:v>29968.47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Антрацит!$A$15:$A$18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Антрацит!$E$20:$E$23</c:f>
              <c:numCache>
                <c:formatCode>General</c:formatCode>
                <c:ptCount val="4"/>
                <c:pt idx="0">
                  <c:v>29975.61</c:v>
                </c:pt>
                <c:pt idx="1">
                  <c:v>29975.61</c:v>
                </c:pt>
                <c:pt idx="2">
                  <c:v>29975.61</c:v>
                </c:pt>
                <c:pt idx="3">
                  <c:v>29975.61</c:v>
                </c:pt>
              </c:numCache>
            </c:numRef>
          </c:yVal>
          <c:smooth val="0"/>
        </c:ser>
        <c:ser>
          <c:idx val="4"/>
          <c:order val="4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Антрацит!$A$15:$A$18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Антрацит!$F$20:$F$23</c:f>
              <c:numCache>
                <c:formatCode>General</c:formatCode>
                <c:ptCount val="4"/>
                <c:pt idx="0">
                  <c:v>29961.33</c:v>
                </c:pt>
                <c:pt idx="1">
                  <c:v>29961.33</c:v>
                </c:pt>
                <c:pt idx="2">
                  <c:v>29961.33</c:v>
                </c:pt>
                <c:pt idx="3">
                  <c:v>29961.33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190336"/>
        <c:axId val="194192128"/>
      </c:scatterChart>
      <c:valAx>
        <c:axId val="194190336"/>
        <c:scaling>
          <c:orientation val="minMax"/>
          <c:max val="3"/>
        </c:scaling>
        <c:delete val="0"/>
        <c:axPos val="b"/>
        <c:numFmt formatCode="General" sourceLinked="1"/>
        <c:majorTickMark val="out"/>
        <c:minorTickMark val="none"/>
        <c:tickLblPos val="none"/>
        <c:crossAx val="194192128"/>
        <c:crossesAt val="26424"/>
        <c:crossBetween val="midCat"/>
        <c:majorUnit val="1"/>
      </c:valAx>
      <c:valAx>
        <c:axId val="194192128"/>
        <c:scaling>
          <c:orientation val="minMax"/>
          <c:max val="29980"/>
          <c:min val="29952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t-EE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q, </a:t>
                </a:r>
                <a:r>
                  <a:rPr lang="ru-RU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Дж/г</a:t>
                </a:r>
              </a:p>
            </c:rich>
          </c:tx>
          <c:layout/>
          <c:overlay val="0"/>
        </c:title>
        <c:numFmt formatCode="0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4190336"/>
        <c:crosses val="autoZero"/>
        <c:crossBetween val="midCat"/>
        <c:majorUnit val="2"/>
        <c:minorUnit val="0.4"/>
      </c:valAx>
      <c:spPr>
        <a:noFill/>
        <a:ln w="25400">
          <a:noFill/>
        </a:ln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Удельная энергия сгорания тощего угля</a:t>
            </a:r>
          </a:p>
        </c:rich>
      </c:tx>
      <c:layout>
        <c:manualLayout>
          <c:xMode val="edge"/>
          <c:yMode val="edge"/>
          <c:x val="0.26222389381604649"/>
          <c:y val="1.8957345971563982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ВНИИМ</c:v>
          </c:tx>
          <c:marker>
            <c:symbol val="circle"/>
            <c:size val="9"/>
            <c:spPr>
              <a:solidFill>
                <a:srgbClr val="0070C0"/>
              </a:solidFill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'Тощий уголь'!$A$3</c:f>
                <c:numCache>
                  <c:formatCode>General</c:formatCode>
                  <c:ptCount val="1"/>
                  <c:pt idx="0">
                    <c:v>1.44</c:v>
                  </c:pt>
                </c:numCache>
              </c:numRef>
            </c:plus>
            <c:minus>
              <c:numRef>
                <c:f>'Тощий уголь'!$A$3</c:f>
                <c:numCache>
                  <c:formatCode>General</c:formatCode>
                  <c:ptCount val="1"/>
                  <c:pt idx="0">
                    <c:v>1.44</c:v>
                  </c:pt>
                </c:numCache>
              </c:numRef>
            </c:minus>
            <c:spPr>
              <a:ln w="12700">
                <a:solidFill>
                  <a:schemeClr val="tx2">
                    <a:lumMod val="75000"/>
                  </a:schemeClr>
                </a:solidFill>
              </a:ln>
            </c:spPr>
          </c:errBars>
          <c:xVal>
            <c:numRef>
              <c:f>'Тощий уголь'!$A$16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'Тощий уголь'!$B$16</c:f>
              <c:numCache>
                <c:formatCode>0.00</c:formatCode>
                <c:ptCount val="1"/>
                <c:pt idx="0">
                  <c:v>32166.9</c:v>
                </c:pt>
              </c:numCache>
            </c:numRef>
          </c:yVal>
          <c:smooth val="0"/>
        </c:ser>
        <c:ser>
          <c:idx val="1"/>
          <c:order val="1"/>
          <c:tx>
            <c:v>БелГИМ</c:v>
          </c:tx>
          <c:spPr>
            <a:ln w="28575">
              <a:solidFill>
                <a:schemeClr val="tx1"/>
              </a:solidFill>
              <a:headEnd type="none"/>
              <a:tailEnd type="none"/>
            </a:ln>
          </c:spPr>
          <c:marker>
            <c:symbol val="circle"/>
            <c:size val="9"/>
            <c:spPr>
              <a:solidFill>
                <a:srgbClr val="FF0000"/>
              </a:solidFill>
            </c:spPr>
          </c:marker>
          <c:dPt>
            <c:idx val="0"/>
            <c:bubble3D val="0"/>
            <c:spPr>
              <a:ln w="2857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headEnd type="none"/>
                <a:tailEnd type="none"/>
              </a:ln>
            </c:spPr>
          </c:dPt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errBars>
            <c:errDir val="y"/>
            <c:errBarType val="both"/>
            <c:errValType val="cust"/>
            <c:noEndCap val="0"/>
            <c:plus>
              <c:numRef>
                <c:f>'Тощий уголь'!$A$4</c:f>
                <c:numCache>
                  <c:formatCode>General</c:formatCode>
                  <c:ptCount val="1"/>
                  <c:pt idx="0">
                    <c:v>2.0099999999999998</c:v>
                  </c:pt>
                </c:numCache>
              </c:numRef>
            </c:plus>
            <c:minus>
              <c:numRef>
                <c:f>'Тощий уголь'!$A$4</c:f>
                <c:numCache>
                  <c:formatCode>General</c:formatCode>
                  <c:ptCount val="1"/>
                  <c:pt idx="0">
                    <c:v>2.0099999999999998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'Тощий уголь'!$A$17</c:f>
              <c:numCache>
                <c:formatCode>General</c:formatCode>
                <c:ptCount val="1"/>
                <c:pt idx="0">
                  <c:v>2</c:v>
                </c:pt>
              </c:numCache>
            </c:numRef>
          </c:xVal>
          <c:yVal>
            <c:numRef>
              <c:f>'Тощий уголь'!$B$17</c:f>
              <c:numCache>
                <c:formatCode>0.00</c:formatCode>
                <c:ptCount val="1"/>
                <c:pt idx="0">
                  <c:v>32164.54</c:v>
                </c:pt>
              </c:numCache>
            </c:numRef>
          </c:yVal>
          <c:smooth val="0"/>
        </c:ser>
        <c:ser>
          <c:idx val="2"/>
          <c:order val="2"/>
          <c:tx>
            <c:v>Тощий уголь</c:v>
          </c:tx>
          <c:spPr>
            <a:ln>
              <a:solidFill>
                <a:schemeClr val="tx1">
                  <a:alpha val="55000"/>
                </a:schemeClr>
              </a:solidFill>
            </a:ln>
          </c:spPr>
          <c:marker>
            <c:symbol val="none"/>
          </c:marker>
          <c:xVal>
            <c:numRef>
              <c:f>'Тощий уголь'!$A$15:$A$18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'Тощий уголь'!$D$20:$D$23</c:f>
              <c:numCache>
                <c:formatCode>General</c:formatCode>
                <c:ptCount val="4"/>
                <c:pt idx="0">
                  <c:v>32166.1</c:v>
                </c:pt>
                <c:pt idx="1">
                  <c:v>32166.1</c:v>
                </c:pt>
                <c:pt idx="2">
                  <c:v>32166.1</c:v>
                </c:pt>
                <c:pt idx="3">
                  <c:v>32166.1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'Тощий уголь'!$A$15:$A$18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'Тощий уголь'!$E$20:$E$23</c:f>
              <c:numCache>
                <c:formatCode>General</c:formatCode>
                <c:ptCount val="4"/>
                <c:pt idx="0">
                  <c:v>32167.469999999998</c:v>
                </c:pt>
                <c:pt idx="1">
                  <c:v>32167.469999999998</c:v>
                </c:pt>
                <c:pt idx="2">
                  <c:v>32167.469999999998</c:v>
                </c:pt>
                <c:pt idx="3">
                  <c:v>32167.469999999998</c:v>
                </c:pt>
              </c:numCache>
            </c:numRef>
          </c:yVal>
          <c:smooth val="0"/>
        </c:ser>
        <c:ser>
          <c:idx val="4"/>
          <c:order val="4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'Тощий уголь'!$A$15:$A$18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'Тощий уголь'!$F$20:$F$23</c:f>
              <c:numCache>
                <c:formatCode>General</c:formatCode>
                <c:ptCount val="4"/>
                <c:pt idx="0">
                  <c:v>32164.73</c:v>
                </c:pt>
                <c:pt idx="1">
                  <c:v>32164.73</c:v>
                </c:pt>
                <c:pt idx="2">
                  <c:v>32164.73</c:v>
                </c:pt>
                <c:pt idx="3">
                  <c:v>32164.73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568960"/>
        <c:axId val="194570496"/>
      </c:scatterChart>
      <c:valAx>
        <c:axId val="194568960"/>
        <c:scaling>
          <c:orientation val="minMax"/>
          <c:max val="3"/>
        </c:scaling>
        <c:delete val="0"/>
        <c:axPos val="b"/>
        <c:numFmt formatCode="General" sourceLinked="1"/>
        <c:majorTickMark val="out"/>
        <c:minorTickMark val="none"/>
        <c:tickLblPos val="none"/>
        <c:crossAx val="194570496"/>
        <c:crossesAt val="26424"/>
        <c:crossBetween val="midCat"/>
        <c:majorUnit val="1"/>
      </c:valAx>
      <c:valAx>
        <c:axId val="194570496"/>
        <c:scaling>
          <c:orientation val="minMax"/>
          <c:max val="32170"/>
          <c:min val="32162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t-EE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q, </a:t>
                </a:r>
                <a:r>
                  <a:rPr lang="ru-RU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Дж/г</a:t>
                </a:r>
              </a:p>
            </c:rich>
          </c:tx>
          <c:layout/>
          <c:overlay val="0"/>
        </c:title>
        <c:numFmt formatCode="0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4568960"/>
        <c:crosses val="autoZero"/>
        <c:crossBetween val="midCat"/>
        <c:majorUnit val="2"/>
        <c:minorUnit val="0.4"/>
      </c:valAx>
      <c:spPr>
        <a:noFill/>
        <a:ln w="25400">
          <a:noFill/>
        </a:ln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Удельная энергия сгорания н-додекана</a:t>
            </a:r>
          </a:p>
        </c:rich>
      </c:tx>
      <c:layout>
        <c:manualLayout>
          <c:xMode val="edge"/>
          <c:yMode val="edge"/>
          <c:x val="0.26222389381604649"/>
          <c:y val="1.8957345971563982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ВНИИМ</c:v>
          </c:tx>
          <c:marker>
            <c:symbol val="circle"/>
            <c:size val="9"/>
            <c:spPr>
              <a:solidFill>
                <a:srgbClr val="0070C0"/>
              </a:solidFill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'н-додекан'!$A$3</c:f>
                <c:numCache>
                  <c:formatCode>General</c:formatCode>
                  <c:ptCount val="1"/>
                  <c:pt idx="0">
                    <c:v>3.07</c:v>
                  </c:pt>
                </c:numCache>
              </c:numRef>
            </c:plus>
            <c:minus>
              <c:numRef>
                <c:f>'н-додекан'!$A$3</c:f>
                <c:numCache>
                  <c:formatCode>General</c:formatCode>
                  <c:ptCount val="1"/>
                  <c:pt idx="0">
                    <c:v>3.07</c:v>
                  </c:pt>
                </c:numCache>
              </c:numRef>
            </c:minus>
            <c:spPr>
              <a:ln w="12700">
                <a:solidFill>
                  <a:schemeClr val="tx2">
                    <a:lumMod val="75000"/>
                  </a:schemeClr>
                </a:solidFill>
              </a:ln>
            </c:spPr>
          </c:errBars>
          <c:xVal>
            <c:numRef>
              <c:f>'н-додекан'!$A$16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'н-додекан'!$B$16</c:f>
              <c:numCache>
                <c:formatCode>0.00</c:formatCode>
                <c:ptCount val="1"/>
                <c:pt idx="0">
                  <c:v>47523.48</c:v>
                </c:pt>
              </c:numCache>
            </c:numRef>
          </c:yVal>
          <c:smooth val="0"/>
        </c:ser>
        <c:ser>
          <c:idx val="1"/>
          <c:order val="1"/>
          <c:tx>
            <c:v>БелГИМ</c:v>
          </c:tx>
          <c:spPr>
            <a:ln w="28575">
              <a:solidFill>
                <a:schemeClr val="tx1"/>
              </a:solidFill>
              <a:headEnd type="none"/>
              <a:tailEnd type="none"/>
            </a:ln>
          </c:spPr>
          <c:marker>
            <c:symbol val="circle"/>
            <c:size val="9"/>
            <c:spPr>
              <a:solidFill>
                <a:srgbClr val="FF0000"/>
              </a:solidFill>
            </c:spPr>
          </c:marker>
          <c:dPt>
            <c:idx val="0"/>
            <c:bubble3D val="0"/>
            <c:spPr>
              <a:ln w="2857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headEnd type="none"/>
                <a:tailEnd type="none"/>
              </a:ln>
            </c:spPr>
          </c:dPt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errBars>
            <c:errDir val="y"/>
            <c:errBarType val="both"/>
            <c:errValType val="cust"/>
            <c:noEndCap val="0"/>
            <c:plus>
              <c:numRef>
                <c:f>'н-додекан'!$A$4</c:f>
                <c:numCache>
                  <c:formatCode>General</c:formatCode>
                  <c:ptCount val="1"/>
                  <c:pt idx="0">
                    <c:v>3.05</c:v>
                  </c:pt>
                </c:numCache>
              </c:numRef>
            </c:plus>
            <c:minus>
              <c:numRef>
                <c:f>'н-додекан'!$A$4</c:f>
                <c:numCache>
                  <c:formatCode>General</c:formatCode>
                  <c:ptCount val="1"/>
                  <c:pt idx="0">
                    <c:v>3.05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'н-додекан'!$A$17</c:f>
              <c:numCache>
                <c:formatCode>General</c:formatCode>
                <c:ptCount val="1"/>
                <c:pt idx="0">
                  <c:v>2</c:v>
                </c:pt>
              </c:numCache>
            </c:numRef>
          </c:xVal>
          <c:yVal>
            <c:numRef>
              <c:f>'н-додекан'!$B$17</c:f>
              <c:numCache>
                <c:formatCode>0.00</c:formatCode>
                <c:ptCount val="1"/>
                <c:pt idx="0">
                  <c:v>47518.6</c:v>
                </c:pt>
              </c:numCache>
            </c:numRef>
          </c:yVal>
          <c:smooth val="0"/>
        </c:ser>
        <c:ser>
          <c:idx val="2"/>
          <c:order val="2"/>
          <c:tx>
            <c:v>Н-додекан</c:v>
          </c:tx>
          <c:spPr>
            <a:ln>
              <a:solidFill>
                <a:schemeClr val="tx1">
                  <a:alpha val="55000"/>
                </a:schemeClr>
              </a:solidFill>
            </a:ln>
          </c:spPr>
          <c:marker>
            <c:symbol val="none"/>
          </c:marker>
          <c:xVal>
            <c:numRef>
              <c:f>'н-додекан'!$A$15:$A$18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'н-додекан'!$D$20:$D$23</c:f>
              <c:numCache>
                <c:formatCode>General</c:formatCode>
                <c:ptCount val="4"/>
                <c:pt idx="0">
                  <c:v>47521.02</c:v>
                </c:pt>
                <c:pt idx="1">
                  <c:v>47521.02</c:v>
                </c:pt>
                <c:pt idx="2">
                  <c:v>47521.02</c:v>
                </c:pt>
                <c:pt idx="3">
                  <c:v>47521.02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'н-додекан'!$A$15:$A$18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'н-додекан'!$E$20:$E$23</c:f>
              <c:numCache>
                <c:formatCode>General</c:formatCode>
                <c:ptCount val="4"/>
                <c:pt idx="0">
                  <c:v>47525.7</c:v>
                </c:pt>
                <c:pt idx="1">
                  <c:v>47525.7</c:v>
                </c:pt>
                <c:pt idx="2">
                  <c:v>47525.7</c:v>
                </c:pt>
                <c:pt idx="3">
                  <c:v>47525.7</c:v>
                </c:pt>
              </c:numCache>
            </c:numRef>
          </c:yVal>
          <c:smooth val="0"/>
        </c:ser>
        <c:ser>
          <c:idx val="4"/>
          <c:order val="4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'н-додекан'!$A$15:$A$18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'н-додекан'!$F$20:$F$23</c:f>
              <c:numCache>
                <c:formatCode>General</c:formatCode>
                <c:ptCount val="4"/>
                <c:pt idx="0">
                  <c:v>47516.34</c:v>
                </c:pt>
                <c:pt idx="1">
                  <c:v>47516.34</c:v>
                </c:pt>
                <c:pt idx="2">
                  <c:v>47516.34</c:v>
                </c:pt>
                <c:pt idx="3">
                  <c:v>47516.34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759168"/>
        <c:axId val="96773248"/>
      </c:scatterChart>
      <c:valAx>
        <c:axId val="96759168"/>
        <c:scaling>
          <c:orientation val="minMax"/>
          <c:max val="3"/>
        </c:scaling>
        <c:delete val="0"/>
        <c:axPos val="b"/>
        <c:numFmt formatCode="General" sourceLinked="1"/>
        <c:majorTickMark val="out"/>
        <c:minorTickMark val="none"/>
        <c:tickLblPos val="none"/>
        <c:crossAx val="96773248"/>
        <c:crossesAt val="26424"/>
        <c:crossBetween val="midCat"/>
        <c:majorUnit val="1"/>
      </c:valAx>
      <c:valAx>
        <c:axId val="96773248"/>
        <c:scaling>
          <c:orientation val="minMax"/>
          <c:max val="47527"/>
          <c:min val="47515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t-EE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q, </a:t>
                </a:r>
                <a:r>
                  <a:rPr lang="ru-RU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Дж/г</a:t>
                </a:r>
              </a:p>
            </c:rich>
          </c:tx>
          <c:layout/>
          <c:overlay val="0"/>
        </c:title>
        <c:numFmt formatCode="0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6759168"/>
        <c:crosses val="autoZero"/>
        <c:crossBetween val="midCat"/>
        <c:majorUnit val="2"/>
        <c:minorUnit val="0.4"/>
      </c:valAx>
      <c:spPr>
        <a:noFill/>
        <a:ln w="25400">
          <a:noFill/>
        </a:ln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/>
              <a:t>Удельная энергия сгорания мазута</a:t>
            </a:r>
          </a:p>
        </c:rich>
      </c:tx>
      <c:layout>
        <c:manualLayout>
          <c:xMode val="edge"/>
          <c:yMode val="edge"/>
          <c:x val="0.26222389381604649"/>
          <c:y val="1.8957345971563982E-2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ВНИИМ</c:v>
          </c:tx>
          <c:marker>
            <c:symbol val="circle"/>
            <c:size val="9"/>
            <c:spPr>
              <a:solidFill>
                <a:srgbClr val="0070C0"/>
              </a:solidFill>
            </c:spPr>
          </c:marker>
          <c:errBars>
            <c:errDir val="y"/>
            <c:errBarType val="both"/>
            <c:errValType val="cust"/>
            <c:noEndCap val="0"/>
            <c:plus>
              <c:numRef>
                <c:f>мазут!$A$3</c:f>
                <c:numCache>
                  <c:formatCode>General</c:formatCode>
                  <c:ptCount val="1"/>
                  <c:pt idx="0">
                    <c:v>4.92</c:v>
                  </c:pt>
                </c:numCache>
              </c:numRef>
            </c:plus>
            <c:minus>
              <c:numRef>
                <c:f>мазут!$A$3</c:f>
                <c:numCache>
                  <c:formatCode>General</c:formatCode>
                  <c:ptCount val="1"/>
                  <c:pt idx="0">
                    <c:v>4.92</c:v>
                  </c:pt>
                </c:numCache>
              </c:numRef>
            </c:minus>
            <c:spPr>
              <a:ln w="12700">
                <a:solidFill>
                  <a:schemeClr val="tx2">
                    <a:lumMod val="75000"/>
                  </a:schemeClr>
                </a:solidFill>
              </a:ln>
            </c:spPr>
          </c:errBars>
          <c:xVal>
            <c:numRef>
              <c:f>мазут!$A$16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мазут!$B$16</c:f>
              <c:numCache>
                <c:formatCode>0.00</c:formatCode>
                <c:ptCount val="1"/>
                <c:pt idx="0">
                  <c:v>43525.78</c:v>
                </c:pt>
              </c:numCache>
            </c:numRef>
          </c:yVal>
          <c:smooth val="0"/>
        </c:ser>
        <c:ser>
          <c:idx val="1"/>
          <c:order val="1"/>
          <c:tx>
            <c:v>БелГИМ</c:v>
          </c:tx>
          <c:spPr>
            <a:ln w="28575">
              <a:solidFill>
                <a:schemeClr val="tx1"/>
              </a:solidFill>
              <a:headEnd type="none"/>
              <a:tailEnd type="none"/>
            </a:ln>
          </c:spPr>
          <c:marker>
            <c:symbol val="circle"/>
            <c:size val="9"/>
            <c:spPr>
              <a:solidFill>
                <a:srgbClr val="FF0000"/>
              </a:solidFill>
            </c:spPr>
          </c:marker>
          <c:dPt>
            <c:idx val="0"/>
            <c:bubble3D val="0"/>
            <c:spPr>
              <a:ln w="2857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headEnd type="none"/>
                <a:tailEnd type="none"/>
              </a:ln>
            </c:spPr>
          </c:dPt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errBars>
            <c:errDir val="y"/>
            <c:errBarType val="both"/>
            <c:errValType val="cust"/>
            <c:noEndCap val="0"/>
            <c:plus>
              <c:numRef>
                <c:f>мазут!$A$4</c:f>
                <c:numCache>
                  <c:formatCode>General</c:formatCode>
                  <c:ptCount val="1"/>
                  <c:pt idx="0">
                    <c:v>3.63</c:v>
                  </c:pt>
                </c:numCache>
              </c:numRef>
            </c:plus>
            <c:minus>
              <c:numRef>
                <c:f>мазут!$A$4</c:f>
                <c:numCache>
                  <c:formatCode>General</c:formatCode>
                  <c:ptCount val="1"/>
                  <c:pt idx="0">
                    <c:v>3.63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мазут!$A$17</c:f>
              <c:numCache>
                <c:formatCode>General</c:formatCode>
                <c:ptCount val="1"/>
                <c:pt idx="0">
                  <c:v>2</c:v>
                </c:pt>
              </c:numCache>
            </c:numRef>
          </c:xVal>
          <c:yVal>
            <c:numRef>
              <c:f>мазут!$B$17</c:f>
              <c:numCache>
                <c:formatCode>0.00</c:formatCode>
                <c:ptCount val="1"/>
                <c:pt idx="0">
                  <c:v>43515.93</c:v>
                </c:pt>
              </c:numCache>
            </c:numRef>
          </c:yVal>
          <c:smooth val="0"/>
        </c:ser>
        <c:ser>
          <c:idx val="2"/>
          <c:order val="2"/>
          <c:tx>
            <c:v>Мазут</c:v>
          </c:tx>
          <c:spPr>
            <a:ln>
              <a:solidFill>
                <a:schemeClr val="tx1">
                  <a:alpha val="55000"/>
                </a:schemeClr>
              </a:solidFill>
            </a:ln>
          </c:spPr>
          <c:marker>
            <c:symbol val="none"/>
          </c:marker>
          <c:xVal>
            <c:numRef>
              <c:f>мазут!$A$15:$A$18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мазут!$D$20:$D$23</c:f>
              <c:numCache>
                <c:formatCode>General</c:formatCode>
                <c:ptCount val="4"/>
                <c:pt idx="0">
                  <c:v>43519.4</c:v>
                </c:pt>
                <c:pt idx="1">
                  <c:v>43519.4</c:v>
                </c:pt>
                <c:pt idx="2">
                  <c:v>43519.4</c:v>
                </c:pt>
                <c:pt idx="3">
                  <c:v>43519.4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мазут!$A$15:$A$18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мазут!$E$20:$E$23</c:f>
              <c:numCache>
                <c:formatCode>General</c:formatCode>
                <c:ptCount val="4"/>
                <c:pt idx="0">
                  <c:v>43527.93</c:v>
                </c:pt>
                <c:pt idx="1">
                  <c:v>43527.93</c:v>
                </c:pt>
                <c:pt idx="2">
                  <c:v>43527.93</c:v>
                </c:pt>
                <c:pt idx="3">
                  <c:v>43527.93</c:v>
                </c:pt>
              </c:numCache>
            </c:numRef>
          </c:yVal>
          <c:smooth val="0"/>
        </c:ser>
        <c:ser>
          <c:idx val="4"/>
          <c:order val="4"/>
          <c:spPr>
            <a:ln>
              <a:solidFill>
                <a:schemeClr val="tx1">
                  <a:alpha val="50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мазут!$A$15:$A$18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мазут!$F$20:$F$23</c:f>
              <c:numCache>
                <c:formatCode>General</c:formatCode>
                <c:ptCount val="4"/>
                <c:pt idx="0">
                  <c:v>43510.87</c:v>
                </c:pt>
                <c:pt idx="1">
                  <c:v>43510.87</c:v>
                </c:pt>
                <c:pt idx="2">
                  <c:v>43510.87</c:v>
                </c:pt>
                <c:pt idx="3">
                  <c:v>43510.87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839680"/>
        <c:axId val="194841216"/>
      </c:scatterChart>
      <c:valAx>
        <c:axId val="194839680"/>
        <c:scaling>
          <c:orientation val="minMax"/>
          <c:max val="3"/>
        </c:scaling>
        <c:delete val="0"/>
        <c:axPos val="b"/>
        <c:numFmt formatCode="General" sourceLinked="1"/>
        <c:majorTickMark val="out"/>
        <c:minorTickMark val="none"/>
        <c:tickLblPos val="none"/>
        <c:crossAx val="194841216"/>
        <c:crossesAt val="26424"/>
        <c:crossBetween val="midCat"/>
        <c:majorUnit val="1"/>
      </c:valAx>
      <c:valAx>
        <c:axId val="194841216"/>
        <c:scaling>
          <c:orientation val="minMax"/>
          <c:max val="43530"/>
          <c:min val="43508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t-EE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q, </a:t>
                </a:r>
                <a:r>
                  <a:rPr lang="ru-RU" sz="1400" b="1" i="0" u="none" strike="noStrike" baseline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Дж/г</a:t>
                </a:r>
              </a:p>
            </c:rich>
          </c:tx>
          <c:layout/>
          <c:overlay val="0"/>
        </c:title>
        <c:numFmt formatCode="0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4839680"/>
        <c:crosses val="autoZero"/>
        <c:crossBetween val="midCat"/>
        <c:majorUnit val="2"/>
        <c:minorUnit val="0.4"/>
      </c:valAx>
      <c:spPr>
        <a:noFill/>
        <a:ln w="25400">
          <a:noFill/>
        </a:ln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/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E27D7E-4EF9-4463-9E42-EF6457835A7E}" type="doc">
      <dgm:prSet loTypeId="urn:microsoft.com/office/officeart/2005/8/layout/hierarchy6" loCatId="hierarchy" qsTypeId="urn:microsoft.com/office/officeart/2005/8/quickstyle/simple3" qsCatId="simple" csTypeId="urn:microsoft.com/office/officeart/2005/8/colors/accent1_5" csCatId="accent1" phldr="1"/>
      <dgm:spPr/>
    </dgm:pt>
    <dgm:pt modelId="{97DC97E8-CD4E-45CE-BC12-FC9B8A8F00E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СЛИЧЕНИЯ В РАМКАХ </a:t>
          </a:r>
          <a:r>
            <a:rPr kumimoji="0" lang="ru-RU" sz="2800" b="1" i="0" u="none" strike="noStrike" cap="none" normalizeH="0" baseline="0" dirty="0" err="1" smtClean="0">
              <a:ln/>
              <a:solidFill>
                <a:schemeClr val="accent6"/>
              </a:solidFill>
              <a:effectLst/>
              <a:latin typeface="+mj-lt"/>
            </a:rPr>
            <a:t>КООМЕТ</a:t>
          </a: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/>
          </a:r>
          <a:b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В ОБЛАСТИ БОМБОВОЙ</a:t>
          </a:r>
          <a:b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 КАЛОРИМЕТРИИ</a:t>
          </a:r>
          <a:r>
            <a:rPr kumimoji="0" lang="en-US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:</a:t>
          </a:r>
          <a:endParaRPr kumimoji="0" lang="ru-RU" sz="1600" b="1" i="0" u="none" strike="noStrike" cap="none" normalizeH="0" baseline="0" dirty="0" smtClean="0">
            <a:ln/>
            <a:solidFill>
              <a:schemeClr val="accent6"/>
            </a:solidFill>
            <a:effectLst/>
            <a:latin typeface="Arial" pitchFamily="34" charset="0"/>
          </a:endParaRPr>
        </a:p>
      </dgm:t>
    </dgm:pt>
    <dgm:pt modelId="{90B48BEF-D67E-4A38-8DBA-D79F0088762D}" type="parTrans" cxnId="{39DCE235-0210-4225-8DF3-15F8D553FDF8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D6699940-911B-4853-8414-DEFE80FF6195}" type="sibTrans" cxnId="{39DCE235-0210-4225-8DF3-15F8D553FDF8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7DEFA319-3369-4EB6-9352-6FDD99E4A17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ТЕМА № 623/</a:t>
          </a:r>
          <a:r>
            <a:rPr kumimoji="0" lang="en-US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RU</a:t>
          </a:r>
          <a:r>
            <a:rPr kumimoji="0" lang="ru-RU" sz="28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-А/14</a:t>
          </a:r>
        </a:p>
      </dgm:t>
    </dgm:pt>
    <dgm:pt modelId="{62A5C795-124E-47FE-A4D7-1053E568BDE8}" type="parTrans" cxnId="{E2818EA4-5C38-4E1D-B287-F54B1E4A7CBF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45D7EDD3-4AB9-446E-9EFA-45217C89A2AC}" type="sibTrans" cxnId="{E2818EA4-5C38-4E1D-B287-F54B1E4A7CBF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E4CA606B-0872-4330-B5D7-16C6775BFB2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8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АНТРАЦИТ, ТОЩИЙ УГОЛЬ, </a:t>
          </a:r>
        </a:p>
        <a:p>
          <a:pPr marL="0" marR="0" lvl="0" indent="0" algn="ctr" defTabSz="914400" rtl="0" eaLnBrk="1" fontAlgn="base" latinLnBrk="0" hangingPunct="1">
            <a:lnSpc>
              <a:spcPct val="8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Н-ДОДЕКАН И МАЗУТ</a:t>
          </a:r>
        </a:p>
      </dgm:t>
    </dgm:pt>
    <dgm:pt modelId="{AAD5D13B-79E9-49A8-B2D8-04F682ACF07D}" type="parTrans" cxnId="{B2113FBB-1C1D-4722-83E1-EF2852F4B73E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E3319508-1FFE-4454-BCFE-5A260C3214D9}" type="sibTrans" cxnId="{B2113FBB-1C1D-4722-83E1-EF2852F4B73E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C3089CCF-0082-47B9-B9C0-65792128F22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РОССИЯ (ВНИИМ),</a:t>
          </a:r>
          <a:b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БЕЛОРУССИЯ (</a:t>
          </a:r>
          <a:r>
            <a:rPr kumimoji="0" lang="ru-RU" sz="2000" b="1" i="0" u="none" strike="noStrike" cap="none" normalizeH="0" baseline="0" dirty="0" err="1" smtClean="0">
              <a:ln/>
              <a:solidFill>
                <a:schemeClr val="accent6"/>
              </a:solidFill>
              <a:effectLst/>
              <a:latin typeface="+mj-lt"/>
            </a:rPr>
            <a:t>БЕЛГИМ</a:t>
          </a:r>
          <a:r>
            <a:rPr kumimoji="0" lang="ru-RU" sz="2000" b="1" i="0" u="none" strike="noStrike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)</a:t>
          </a:r>
        </a:p>
      </dgm:t>
    </dgm:pt>
    <dgm:pt modelId="{209C2B3D-8D8B-47A5-A63C-B4E8899F3D43}" type="parTrans" cxnId="{88F4BAEE-A3F5-4A4A-8024-52711EA73FFA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968B0D74-2C2C-4DCA-B6E5-E9B5FFD24902}" type="sibTrans" cxnId="{88F4BAEE-A3F5-4A4A-8024-52711EA73FFA}">
      <dgm:prSet/>
      <dgm:spPr/>
      <dgm:t>
        <a:bodyPr/>
        <a:lstStyle/>
        <a:p>
          <a:endParaRPr lang="ru-RU" sz="1800">
            <a:solidFill>
              <a:schemeClr val="accent6"/>
            </a:solidFill>
          </a:endParaRPr>
        </a:p>
      </dgm:t>
    </dgm:pt>
    <dgm:pt modelId="{B2EFA7AB-C10D-4F0B-9A22-0DBB324AE343}" type="pres">
      <dgm:prSet presAssocID="{55E27D7E-4EF9-4463-9E42-EF6457835A7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B3231D1-D850-4B04-9648-2C597542DEFF}" type="pres">
      <dgm:prSet presAssocID="{55E27D7E-4EF9-4463-9E42-EF6457835A7E}" presName="hierFlow" presStyleCnt="0"/>
      <dgm:spPr/>
    </dgm:pt>
    <dgm:pt modelId="{B7FE0D95-5265-4AA9-9CAA-478BC5AC7BC6}" type="pres">
      <dgm:prSet presAssocID="{55E27D7E-4EF9-4463-9E42-EF6457835A7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D52DCA8-35DD-4E75-8FB5-B90FBC1B5EEF}" type="pres">
      <dgm:prSet presAssocID="{97DC97E8-CD4E-45CE-BC12-FC9B8A8F00E0}" presName="Name14" presStyleCnt="0"/>
      <dgm:spPr/>
    </dgm:pt>
    <dgm:pt modelId="{5A054778-0607-493A-AF3D-0409A85D120F}" type="pres">
      <dgm:prSet presAssocID="{97DC97E8-CD4E-45CE-BC12-FC9B8A8F00E0}" presName="level1Shape" presStyleLbl="node0" presStyleIdx="0" presStyleCnt="1" custScaleX="448764" custScaleY="146182" custLinFactNeighborX="-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876FEC-9D55-472F-96DE-034E2FF2822D}" type="pres">
      <dgm:prSet presAssocID="{97DC97E8-CD4E-45CE-BC12-FC9B8A8F00E0}" presName="hierChild2" presStyleCnt="0"/>
      <dgm:spPr/>
    </dgm:pt>
    <dgm:pt modelId="{7FD3FA6B-C286-4714-8131-6ADF6D614809}" type="pres">
      <dgm:prSet presAssocID="{62A5C795-124E-47FE-A4D7-1053E568BDE8}" presName="Name19" presStyleLbl="parChTrans1D2" presStyleIdx="0" presStyleCnt="1"/>
      <dgm:spPr/>
      <dgm:t>
        <a:bodyPr/>
        <a:lstStyle/>
        <a:p>
          <a:endParaRPr lang="ru-RU"/>
        </a:p>
      </dgm:t>
    </dgm:pt>
    <dgm:pt modelId="{38EF1903-F32B-4D10-B769-B37C022248C0}" type="pres">
      <dgm:prSet presAssocID="{7DEFA319-3369-4EB6-9352-6FDD99E4A177}" presName="Name21" presStyleCnt="0"/>
      <dgm:spPr/>
    </dgm:pt>
    <dgm:pt modelId="{89F2547D-70CB-438F-8719-F0910560E57A}" type="pres">
      <dgm:prSet presAssocID="{7DEFA319-3369-4EB6-9352-6FDD99E4A177}" presName="level2Shape" presStyleLbl="node2" presStyleIdx="0" presStyleCnt="1" custScaleX="371570" custLinFactNeighborX="-1708"/>
      <dgm:spPr/>
      <dgm:t>
        <a:bodyPr/>
        <a:lstStyle/>
        <a:p>
          <a:endParaRPr lang="ru-RU"/>
        </a:p>
      </dgm:t>
    </dgm:pt>
    <dgm:pt modelId="{36E569F6-DF4E-439A-8E9F-53CA8877F3BE}" type="pres">
      <dgm:prSet presAssocID="{7DEFA319-3369-4EB6-9352-6FDD99E4A177}" presName="hierChild3" presStyleCnt="0"/>
      <dgm:spPr/>
    </dgm:pt>
    <dgm:pt modelId="{199A3453-0E9D-4AA7-815A-08DF4BAD577E}" type="pres">
      <dgm:prSet presAssocID="{AAD5D13B-79E9-49A8-B2D8-04F682ACF07D}" presName="Name19" presStyleLbl="parChTrans1D3" presStyleIdx="0" presStyleCnt="1"/>
      <dgm:spPr/>
      <dgm:t>
        <a:bodyPr/>
        <a:lstStyle/>
        <a:p>
          <a:endParaRPr lang="ru-RU"/>
        </a:p>
      </dgm:t>
    </dgm:pt>
    <dgm:pt modelId="{52F95FA1-1A59-44F4-9D38-27A997A3216D}" type="pres">
      <dgm:prSet presAssocID="{E4CA606B-0872-4330-B5D7-16C6775BFB2F}" presName="Name21" presStyleCnt="0"/>
      <dgm:spPr/>
    </dgm:pt>
    <dgm:pt modelId="{B4EFE18A-CC38-44FA-BB15-7EB34BEEEB06}" type="pres">
      <dgm:prSet presAssocID="{E4CA606B-0872-4330-B5D7-16C6775BFB2F}" presName="level2Shape" presStyleLbl="node3" presStyleIdx="0" presStyleCnt="1" custScaleX="342991" custLinFactNeighborX="-2075" custLinFactNeighborY="-14489"/>
      <dgm:spPr/>
      <dgm:t>
        <a:bodyPr/>
        <a:lstStyle/>
        <a:p>
          <a:endParaRPr lang="ru-RU"/>
        </a:p>
      </dgm:t>
    </dgm:pt>
    <dgm:pt modelId="{B0CA0E2B-B3DF-4313-88BD-1BAFC2A22895}" type="pres">
      <dgm:prSet presAssocID="{E4CA606B-0872-4330-B5D7-16C6775BFB2F}" presName="hierChild3" presStyleCnt="0"/>
      <dgm:spPr/>
    </dgm:pt>
    <dgm:pt modelId="{8F651482-B689-4E39-9540-40BE6EF6F702}" type="pres">
      <dgm:prSet presAssocID="{209C2B3D-8D8B-47A5-A63C-B4E8899F3D43}" presName="Name19" presStyleLbl="parChTrans1D4" presStyleIdx="0" presStyleCnt="1"/>
      <dgm:spPr/>
      <dgm:t>
        <a:bodyPr/>
        <a:lstStyle/>
        <a:p>
          <a:endParaRPr lang="ru-RU"/>
        </a:p>
      </dgm:t>
    </dgm:pt>
    <dgm:pt modelId="{62275E68-25BF-4F2B-8BE3-14109BC560C1}" type="pres">
      <dgm:prSet presAssocID="{C3089CCF-0082-47B9-B9C0-65792128F22A}" presName="Name21" presStyleCnt="0"/>
      <dgm:spPr/>
    </dgm:pt>
    <dgm:pt modelId="{BF8F1948-9354-4178-B9BF-39599235F421}" type="pres">
      <dgm:prSet presAssocID="{C3089CCF-0082-47B9-B9C0-65792128F22A}" presName="level2Shape" presStyleLbl="node4" presStyleIdx="0" presStyleCnt="1" custScaleX="305756" custScaleY="122933" custLinFactNeighborX="-1868" custLinFactNeighborY="-30923"/>
      <dgm:spPr/>
      <dgm:t>
        <a:bodyPr/>
        <a:lstStyle/>
        <a:p>
          <a:endParaRPr lang="ru-RU"/>
        </a:p>
      </dgm:t>
    </dgm:pt>
    <dgm:pt modelId="{D0D24908-FCE3-4233-ACC0-D79CB5153F96}" type="pres">
      <dgm:prSet presAssocID="{C3089CCF-0082-47B9-B9C0-65792128F22A}" presName="hierChild3" presStyleCnt="0"/>
      <dgm:spPr/>
    </dgm:pt>
    <dgm:pt modelId="{776274C0-0BD1-4A05-BBAC-B9224DE78B85}" type="pres">
      <dgm:prSet presAssocID="{55E27D7E-4EF9-4463-9E42-EF6457835A7E}" presName="bgShapesFlow" presStyleCnt="0"/>
      <dgm:spPr/>
    </dgm:pt>
  </dgm:ptLst>
  <dgm:cxnLst>
    <dgm:cxn modelId="{E2818EA4-5C38-4E1D-B287-F54B1E4A7CBF}" srcId="{97DC97E8-CD4E-45CE-BC12-FC9B8A8F00E0}" destId="{7DEFA319-3369-4EB6-9352-6FDD99E4A177}" srcOrd="0" destOrd="0" parTransId="{62A5C795-124E-47FE-A4D7-1053E568BDE8}" sibTransId="{45D7EDD3-4AB9-446E-9EFA-45217C89A2AC}"/>
    <dgm:cxn modelId="{AB5A3A68-3E38-4875-9A25-FE9861F5E1D9}" type="presOf" srcId="{C3089CCF-0082-47B9-B9C0-65792128F22A}" destId="{BF8F1948-9354-4178-B9BF-39599235F421}" srcOrd="0" destOrd="0" presId="urn:microsoft.com/office/officeart/2005/8/layout/hierarchy6"/>
    <dgm:cxn modelId="{88F4BAEE-A3F5-4A4A-8024-52711EA73FFA}" srcId="{E4CA606B-0872-4330-B5D7-16C6775BFB2F}" destId="{C3089CCF-0082-47B9-B9C0-65792128F22A}" srcOrd="0" destOrd="0" parTransId="{209C2B3D-8D8B-47A5-A63C-B4E8899F3D43}" sibTransId="{968B0D74-2C2C-4DCA-B6E5-E9B5FFD24902}"/>
    <dgm:cxn modelId="{C9DAA45D-9171-49E8-8E63-EBDBA359D017}" type="presOf" srcId="{AAD5D13B-79E9-49A8-B2D8-04F682ACF07D}" destId="{199A3453-0E9D-4AA7-815A-08DF4BAD577E}" srcOrd="0" destOrd="0" presId="urn:microsoft.com/office/officeart/2005/8/layout/hierarchy6"/>
    <dgm:cxn modelId="{1B341D58-2D9C-475D-BE35-0C176CBB8F06}" type="presOf" srcId="{62A5C795-124E-47FE-A4D7-1053E568BDE8}" destId="{7FD3FA6B-C286-4714-8131-6ADF6D614809}" srcOrd="0" destOrd="0" presId="urn:microsoft.com/office/officeart/2005/8/layout/hierarchy6"/>
    <dgm:cxn modelId="{53B28647-9F23-47FE-A0FD-C952269A3589}" type="presOf" srcId="{209C2B3D-8D8B-47A5-A63C-B4E8899F3D43}" destId="{8F651482-B689-4E39-9540-40BE6EF6F702}" srcOrd="0" destOrd="0" presId="urn:microsoft.com/office/officeart/2005/8/layout/hierarchy6"/>
    <dgm:cxn modelId="{39DCE235-0210-4225-8DF3-15F8D553FDF8}" srcId="{55E27D7E-4EF9-4463-9E42-EF6457835A7E}" destId="{97DC97E8-CD4E-45CE-BC12-FC9B8A8F00E0}" srcOrd="0" destOrd="0" parTransId="{90B48BEF-D67E-4A38-8DBA-D79F0088762D}" sibTransId="{D6699940-911B-4853-8414-DEFE80FF6195}"/>
    <dgm:cxn modelId="{92D4AC5D-17F2-44FB-803C-1E9A2800A037}" type="presOf" srcId="{97DC97E8-CD4E-45CE-BC12-FC9B8A8F00E0}" destId="{5A054778-0607-493A-AF3D-0409A85D120F}" srcOrd="0" destOrd="0" presId="urn:microsoft.com/office/officeart/2005/8/layout/hierarchy6"/>
    <dgm:cxn modelId="{E3DEF346-49F3-49E9-9BDC-A5981FE18ECE}" type="presOf" srcId="{E4CA606B-0872-4330-B5D7-16C6775BFB2F}" destId="{B4EFE18A-CC38-44FA-BB15-7EB34BEEEB06}" srcOrd="0" destOrd="0" presId="urn:microsoft.com/office/officeart/2005/8/layout/hierarchy6"/>
    <dgm:cxn modelId="{5EC6E81D-C35E-432D-84A7-309632B9E1DF}" type="presOf" srcId="{55E27D7E-4EF9-4463-9E42-EF6457835A7E}" destId="{B2EFA7AB-C10D-4F0B-9A22-0DBB324AE343}" srcOrd="0" destOrd="0" presId="urn:microsoft.com/office/officeart/2005/8/layout/hierarchy6"/>
    <dgm:cxn modelId="{4A6A9B29-72CA-4AC6-996F-9D91C2F11448}" type="presOf" srcId="{7DEFA319-3369-4EB6-9352-6FDD99E4A177}" destId="{89F2547D-70CB-438F-8719-F0910560E57A}" srcOrd="0" destOrd="0" presId="urn:microsoft.com/office/officeart/2005/8/layout/hierarchy6"/>
    <dgm:cxn modelId="{B2113FBB-1C1D-4722-83E1-EF2852F4B73E}" srcId="{7DEFA319-3369-4EB6-9352-6FDD99E4A177}" destId="{E4CA606B-0872-4330-B5D7-16C6775BFB2F}" srcOrd="0" destOrd="0" parTransId="{AAD5D13B-79E9-49A8-B2D8-04F682ACF07D}" sibTransId="{E3319508-1FFE-4454-BCFE-5A260C3214D9}"/>
    <dgm:cxn modelId="{30940B93-2478-4C1E-81A2-9798657EAE99}" type="presParOf" srcId="{B2EFA7AB-C10D-4F0B-9A22-0DBB324AE343}" destId="{CB3231D1-D850-4B04-9648-2C597542DEFF}" srcOrd="0" destOrd="0" presId="urn:microsoft.com/office/officeart/2005/8/layout/hierarchy6"/>
    <dgm:cxn modelId="{C457B276-4750-441F-B9C1-2066802A14F6}" type="presParOf" srcId="{CB3231D1-D850-4B04-9648-2C597542DEFF}" destId="{B7FE0D95-5265-4AA9-9CAA-478BC5AC7BC6}" srcOrd="0" destOrd="0" presId="urn:microsoft.com/office/officeart/2005/8/layout/hierarchy6"/>
    <dgm:cxn modelId="{058CAF47-791E-40CF-B44C-3745BFFC76EE}" type="presParOf" srcId="{B7FE0D95-5265-4AA9-9CAA-478BC5AC7BC6}" destId="{0D52DCA8-35DD-4E75-8FB5-B90FBC1B5EEF}" srcOrd="0" destOrd="0" presId="urn:microsoft.com/office/officeart/2005/8/layout/hierarchy6"/>
    <dgm:cxn modelId="{2A401A24-DF5A-49D3-A43A-0B4F587649A9}" type="presParOf" srcId="{0D52DCA8-35DD-4E75-8FB5-B90FBC1B5EEF}" destId="{5A054778-0607-493A-AF3D-0409A85D120F}" srcOrd="0" destOrd="0" presId="urn:microsoft.com/office/officeart/2005/8/layout/hierarchy6"/>
    <dgm:cxn modelId="{FDAF1D6E-1CEA-4A09-9AFA-B1626B7332B2}" type="presParOf" srcId="{0D52DCA8-35DD-4E75-8FB5-B90FBC1B5EEF}" destId="{C5876FEC-9D55-472F-96DE-034E2FF2822D}" srcOrd="1" destOrd="0" presId="urn:microsoft.com/office/officeart/2005/8/layout/hierarchy6"/>
    <dgm:cxn modelId="{1C0ED4C8-4D86-4FCD-B2ED-135C3CA4322A}" type="presParOf" srcId="{C5876FEC-9D55-472F-96DE-034E2FF2822D}" destId="{7FD3FA6B-C286-4714-8131-6ADF6D614809}" srcOrd="0" destOrd="0" presId="urn:microsoft.com/office/officeart/2005/8/layout/hierarchy6"/>
    <dgm:cxn modelId="{52390B5F-DF9D-48F1-BD92-92D4C8A47650}" type="presParOf" srcId="{C5876FEC-9D55-472F-96DE-034E2FF2822D}" destId="{38EF1903-F32B-4D10-B769-B37C022248C0}" srcOrd="1" destOrd="0" presId="urn:microsoft.com/office/officeart/2005/8/layout/hierarchy6"/>
    <dgm:cxn modelId="{034C63E4-E6D1-4CAC-89D5-06421F0DDAB3}" type="presParOf" srcId="{38EF1903-F32B-4D10-B769-B37C022248C0}" destId="{89F2547D-70CB-438F-8719-F0910560E57A}" srcOrd="0" destOrd="0" presId="urn:microsoft.com/office/officeart/2005/8/layout/hierarchy6"/>
    <dgm:cxn modelId="{995037BF-7CEB-4F2F-BEC8-82ED812AE16D}" type="presParOf" srcId="{38EF1903-F32B-4D10-B769-B37C022248C0}" destId="{36E569F6-DF4E-439A-8E9F-53CA8877F3BE}" srcOrd="1" destOrd="0" presId="urn:microsoft.com/office/officeart/2005/8/layout/hierarchy6"/>
    <dgm:cxn modelId="{3CC9DFD9-E290-4D7D-ABAB-216F21E956F1}" type="presParOf" srcId="{36E569F6-DF4E-439A-8E9F-53CA8877F3BE}" destId="{199A3453-0E9D-4AA7-815A-08DF4BAD577E}" srcOrd="0" destOrd="0" presId="urn:microsoft.com/office/officeart/2005/8/layout/hierarchy6"/>
    <dgm:cxn modelId="{35422BB3-88D0-4B24-AD72-EE7913884654}" type="presParOf" srcId="{36E569F6-DF4E-439A-8E9F-53CA8877F3BE}" destId="{52F95FA1-1A59-44F4-9D38-27A997A3216D}" srcOrd="1" destOrd="0" presId="urn:microsoft.com/office/officeart/2005/8/layout/hierarchy6"/>
    <dgm:cxn modelId="{51878F2F-9B53-49CF-83BF-0AE472DF99AC}" type="presParOf" srcId="{52F95FA1-1A59-44F4-9D38-27A997A3216D}" destId="{B4EFE18A-CC38-44FA-BB15-7EB34BEEEB06}" srcOrd="0" destOrd="0" presId="urn:microsoft.com/office/officeart/2005/8/layout/hierarchy6"/>
    <dgm:cxn modelId="{DF306F85-F936-48C7-8E9A-F640CD3152F4}" type="presParOf" srcId="{52F95FA1-1A59-44F4-9D38-27A997A3216D}" destId="{B0CA0E2B-B3DF-4313-88BD-1BAFC2A22895}" srcOrd="1" destOrd="0" presId="urn:microsoft.com/office/officeart/2005/8/layout/hierarchy6"/>
    <dgm:cxn modelId="{A01DBB39-F265-40E2-A67F-676205902BDC}" type="presParOf" srcId="{B0CA0E2B-B3DF-4313-88BD-1BAFC2A22895}" destId="{8F651482-B689-4E39-9540-40BE6EF6F702}" srcOrd="0" destOrd="0" presId="urn:microsoft.com/office/officeart/2005/8/layout/hierarchy6"/>
    <dgm:cxn modelId="{8F66CF2D-D80D-4033-AC63-408615095674}" type="presParOf" srcId="{B0CA0E2B-B3DF-4313-88BD-1BAFC2A22895}" destId="{62275E68-25BF-4F2B-8BE3-14109BC560C1}" srcOrd="1" destOrd="0" presId="urn:microsoft.com/office/officeart/2005/8/layout/hierarchy6"/>
    <dgm:cxn modelId="{FD5585E0-7778-418A-8B98-8EADE0519B96}" type="presParOf" srcId="{62275E68-25BF-4F2B-8BE3-14109BC560C1}" destId="{BF8F1948-9354-4178-B9BF-39599235F421}" srcOrd="0" destOrd="0" presId="urn:microsoft.com/office/officeart/2005/8/layout/hierarchy6"/>
    <dgm:cxn modelId="{D20CC498-86E0-479C-8382-03709FD9C2C0}" type="presParOf" srcId="{62275E68-25BF-4F2B-8BE3-14109BC560C1}" destId="{D0D24908-FCE3-4233-ACC0-D79CB5153F96}" srcOrd="1" destOrd="0" presId="urn:microsoft.com/office/officeart/2005/8/layout/hierarchy6"/>
    <dgm:cxn modelId="{18A853AC-9A6A-406F-BEB7-0176EA798A57}" type="presParOf" srcId="{B2EFA7AB-C10D-4F0B-9A22-0DBB324AE343}" destId="{776274C0-0BD1-4A05-BBAC-B9224DE78B85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54778-0607-493A-AF3D-0409A85D120F}">
      <dsp:nvSpPr>
        <dsp:cNvPr id="0" name=""/>
        <dsp:cNvSpPr/>
      </dsp:nvSpPr>
      <dsp:spPr>
        <a:xfrm>
          <a:off x="445783" y="373"/>
          <a:ext cx="6890028" cy="14962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СЛИЧЕНИЯ В РАМКАХ </a:t>
          </a:r>
          <a:r>
            <a:rPr kumimoji="0" lang="ru-RU" sz="2800" b="1" i="0" u="none" strike="noStrike" kern="1200" cap="none" normalizeH="0" baseline="0" dirty="0" err="1" smtClean="0">
              <a:ln/>
              <a:solidFill>
                <a:schemeClr val="accent6"/>
              </a:solidFill>
              <a:effectLst/>
              <a:latin typeface="+mj-lt"/>
            </a:rPr>
            <a:t>КООМЕТ</a:t>
          </a: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/>
          </a:r>
          <a:b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В ОБЛАСТИ БОМБОВОЙ</a:t>
          </a:r>
          <a:b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 КАЛОРИМЕТРИИ</a:t>
          </a:r>
          <a:r>
            <a:rPr kumimoji="0" lang="en-US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:</a:t>
          </a:r>
          <a:endParaRPr kumimoji="0" lang="ru-RU" sz="1600" b="1" i="0" u="none" strike="noStrike" kern="1200" cap="none" normalizeH="0" baseline="0" dirty="0" smtClean="0">
            <a:ln/>
            <a:solidFill>
              <a:schemeClr val="accent6"/>
            </a:solidFill>
            <a:effectLst/>
            <a:latin typeface="Arial" pitchFamily="34" charset="0"/>
          </a:endParaRPr>
        </a:p>
      </dsp:txBody>
      <dsp:txXfrm>
        <a:off x="489607" y="44197"/>
        <a:ext cx="6802380" cy="1408607"/>
      </dsp:txXfrm>
    </dsp:sp>
    <dsp:sp modelId="{7FD3FA6B-C286-4714-8131-6ADF6D614809}">
      <dsp:nvSpPr>
        <dsp:cNvPr id="0" name=""/>
        <dsp:cNvSpPr/>
      </dsp:nvSpPr>
      <dsp:spPr>
        <a:xfrm>
          <a:off x="3834099" y="1496628"/>
          <a:ext cx="91440" cy="409422"/>
        </a:xfrm>
        <a:custGeom>
          <a:avLst/>
          <a:gdLst/>
          <a:ahLst/>
          <a:cxnLst/>
          <a:rect l="0" t="0" r="0" b="0"/>
          <a:pathLst>
            <a:path>
              <a:moveTo>
                <a:pt x="56697" y="0"/>
              </a:moveTo>
              <a:lnTo>
                <a:pt x="56697" y="204711"/>
              </a:lnTo>
              <a:lnTo>
                <a:pt x="45720" y="204711"/>
              </a:lnTo>
              <a:lnTo>
                <a:pt x="45720" y="40942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F2547D-70CB-438F-8719-F0910560E57A}">
      <dsp:nvSpPr>
        <dsp:cNvPr id="0" name=""/>
        <dsp:cNvSpPr/>
      </dsp:nvSpPr>
      <dsp:spPr>
        <a:xfrm>
          <a:off x="1027398" y="1906050"/>
          <a:ext cx="5704842" cy="1023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ТЕМА № 623/</a:t>
          </a:r>
          <a:r>
            <a:rPr kumimoji="0" lang="en-US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RU</a:t>
          </a:r>
          <a:r>
            <a:rPr kumimoji="0" lang="ru-RU" sz="28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-А/14</a:t>
          </a:r>
        </a:p>
      </dsp:txBody>
      <dsp:txXfrm>
        <a:off x="1057377" y="1936029"/>
        <a:ext cx="5644884" cy="963598"/>
      </dsp:txXfrm>
    </dsp:sp>
    <dsp:sp modelId="{199A3453-0E9D-4AA7-815A-08DF4BAD577E}">
      <dsp:nvSpPr>
        <dsp:cNvPr id="0" name=""/>
        <dsp:cNvSpPr/>
      </dsp:nvSpPr>
      <dsp:spPr>
        <a:xfrm>
          <a:off x="3828465" y="2929607"/>
          <a:ext cx="91440" cy="261119"/>
        </a:xfrm>
        <a:custGeom>
          <a:avLst/>
          <a:gdLst/>
          <a:ahLst/>
          <a:cxnLst/>
          <a:rect l="0" t="0" r="0" b="0"/>
          <a:pathLst>
            <a:path>
              <a:moveTo>
                <a:pt x="51354" y="0"/>
              </a:moveTo>
              <a:lnTo>
                <a:pt x="51354" y="130559"/>
              </a:lnTo>
              <a:lnTo>
                <a:pt x="45720" y="130559"/>
              </a:lnTo>
              <a:lnTo>
                <a:pt x="45720" y="261119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FE18A-CC38-44FA-BB15-7EB34BEEEB06}">
      <dsp:nvSpPr>
        <dsp:cNvPr id="0" name=""/>
        <dsp:cNvSpPr/>
      </dsp:nvSpPr>
      <dsp:spPr>
        <a:xfrm>
          <a:off x="1241155" y="3190726"/>
          <a:ext cx="5266059" cy="1023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8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АНТРАЦИТ, ТОЩИЙ УГОЛЬ, </a:t>
          </a:r>
        </a:p>
        <a:p>
          <a:pPr marL="0" marR="0" lvl="0" indent="0" algn="ctr" defTabSz="914400" rtl="0" eaLnBrk="1" fontAlgn="base" latinLnBrk="0" hangingPunct="1">
            <a:lnSpc>
              <a:spcPct val="8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Н-ДОДЕКАН И МАЗУТ</a:t>
          </a:r>
        </a:p>
      </dsp:txBody>
      <dsp:txXfrm>
        <a:off x="1271134" y="3220705"/>
        <a:ext cx="5206101" cy="963598"/>
      </dsp:txXfrm>
    </dsp:sp>
    <dsp:sp modelId="{8F651482-B689-4E39-9540-40BE6EF6F702}">
      <dsp:nvSpPr>
        <dsp:cNvPr id="0" name=""/>
        <dsp:cNvSpPr/>
      </dsp:nvSpPr>
      <dsp:spPr>
        <a:xfrm>
          <a:off x="3828465" y="4214282"/>
          <a:ext cx="91440" cy="2412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0605"/>
              </a:lnTo>
              <a:lnTo>
                <a:pt x="48898" y="120605"/>
              </a:lnTo>
              <a:lnTo>
                <a:pt x="48898" y="241211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8F1948-9354-4178-B9BF-39599235F421}">
      <dsp:nvSpPr>
        <dsp:cNvPr id="0" name=""/>
        <dsp:cNvSpPr/>
      </dsp:nvSpPr>
      <dsp:spPr>
        <a:xfrm>
          <a:off x="1530174" y="4455494"/>
          <a:ext cx="4694377" cy="1258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РОССИЯ (ВНИИМ),</a:t>
          </a:r>
          <a:b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</a:br>
          <a: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БЕЛОРУССИЯ (</a:t>
          </a:r>
          <a:r>
            <a:rPr kumimoji="0" lang="ru-RU" sz="2000" b="1" i="0" u="none" strike="noStrike" kern="1200" cap="none" normalizeH="0" baseline="0" dirty="0" err="1" smtClean="0">
              <a:ln/>
              <a:solidFill>
                <a:schemeClr val="accent6"/>
              </a:solidFill>
              <a:effectLst/>
              <a:latin typeface="+mj-lt"/>
            </a:rPr>
            <a:t>БЕЛГИМ</a:t>
          </a:r>
          <a:r>
            <a:rPr kumimoji="0" lang="ru-RU" sz="2000" b="1" i="0" u="none" strike="noStrike" kern="1200" cap="none" normalizeH="0" baseline="0" dirty="0" smtClean="0">
              <a:ln/>
              <a:solidFill>
                <a:schemeClr val="accent6"/>
              </a:solidFill>
              <a:effectLst/>
              <a:latin typeface="+mj-lt"/>
            </a:rPr>
            <a:t>)</a:t>
          </a:r>
        </a:p>
      </dsp:txBody>
      <dsp:txXfrm>
        <a:off x="1567028" y="4492348"/>
        <a:ext cx="4620669" cy="1184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E55FF-AA97-46FD-BCA9-53DA71633F8D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FB337-CF59-439B-B6B3-98EDB03D5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3632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D05B75-83B2-4F58-8557-CE952502893B}" type="datetimeFigureOut">
              <a:rPr lang="ru-RU"/>
              <a:pPr>
                <a:defRPr/>
              </a:pPr>
              <a:t>16.09.2016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3EE1447-3F4B-48C3-BEEF-60F6414D8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37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EE1447-3F4B-48C3-BEEF-60F6414D892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190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6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F2F7FEB-2506-4A35-A031-C6277E1CCF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51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5826F5-28E2-4D30-A33D-AE4182BCA7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1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7EAB8-579B-4AF8-9669-95BB0E413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120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25 апреля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НТКМетр, г. Ереван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9CA5-F853-4286-8DE1-3A8C785C0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24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85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642708-1ACA-4034-B717-C433F5304D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22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541FEDB-B7E3-495C-8676-8778BD9FF8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2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2CEB57-4DA6-4615-B61A-F074E2B4A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2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6750085-67EE-46FE-B76C-5704D6129C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42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E5EAD1-687A-4DA3-B2E4-A5788D6532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7FF6F-5CCE-49E4-B1E6-D7CD773C1D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51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3A77E51-09F9-4C07-9631-C0E3848618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22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AppData\Local\Microsoft\Windows\Temporary Internet Files\Content.IE5\18X3X63O\MP900439472[1]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67"/>
          <a:stretch/>
        </p:blipFill>
        <p:spPr bwMode="auto">
          <a:xfrm>
            <a:off x="-1044" y="-1"/>
            <a:ext cx="9145044" cy="69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3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72" r:id="rId1"/>
    <p:sldLayoutId id="2147486073" r:id="rId2"/>
    <p:sldLayoutId id="2147486074" r:id="rId3"/>
    <p:sldLayoutId id="2147486075" r:id="rId4"/>
    <p:sldLayoutId id="2147486076" r:id="rId5"/>
    <p:sldLayoutId id="2147486077" r:id="rId6"/>
    <p:sldLayoutId id="2147486078" r:id="rId7"/>
    <p:sldLayoutId id="2147486079" r:id="rId8"/>
    <p:sldLayoutId id="2147486080" r:id="rId9"/>
    <p:sldLayoutId id="2147486081" r:id="rId10"/>
    <p:sldLayoutId id="2147486082" r:id="rId11"/>
    <p:sldLayoutId id="2147486096" r:id="rId12"/>
    <p:sldLayoutId id="214748609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1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628799"/>
            <a:ext cx="9144001" cy="2925325"/>
          </a:xfrm>
          <a:prstGeom prst="rect">
            <a:avLst/>
          </a:prstGeom>
          <a:solidFill>
            <a:srgbClr val="0488C1">
              <a:alpha val="50196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7" name="Rectangle 23"/>
          <p:cNvSpPr>
            <a:spLocks noChangeArrowheads="1"/>
          </p:cNvSpPr>
          <p:nvPr/>
        </p:nvSpPr>
        <p:spPr bwMode="auto">
          <a:xfrm>
            <a:off x="1263650" y="188913"/>
            <a:ext cx="2413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6628" name="Picture 44" descr="new-emblem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1F57"/>
              </a:clrFrom>
              <a:clrTo>
                <a:srgbClr val="001F5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" b="1782"/>
          <a:stretch>
            <a:fillRect/>
          </a:stretch>
        </p:blipFill>
        <p:spPr bwMode="auto">
          <a:xfrm>
            <a:off x="-153525" y="1614980"/>
            <a:ext cx="2940223" cy="293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75274" y="1628800"/>
            <a:ext cx="6777246" cy="292532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 ХОДЕ РЕАЛИЗАЦИИ ПРОГРАММЫ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 </a:t>
            </a:r>
            <a:endParaRPr lang="ru-RU" sz="2400" b="1" dirty="0">
              <a:solidFill>
                <a:schemeClr val="accent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53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3993" y="5634245"/>
            <a:ext cx="9166979" cy="122375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l" eaLnBrk="1" hangingPunct="1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80000"/>
              <a:defRPr/>
            </a:pP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Лаборатория калориметрии сжигания и высокочистых органических веществ метрологического назначения</a:t>
            </a:r>
            <a:r>
              <a:rPr lang="en-US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ФГУП «ВНИИМ им. </a:t>
            </a:r>
            <a:r>
              <a:rPr lang="ru-RU" sz="16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Д.И</a:t>
            </a: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. Менделеева»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80000"/>
              <a:defRPr/>
            </a:pPr>
            <a:r>
              <a:rPr lang="ru-RU" sz="1400" b="1" u="sng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Корчагина Е.Н. </a:t>
            </a:r>
            <a:r>
              <a:rPr lang="ru-RU" sz="1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, Варганов В.П., </a:t>
            </a:r>
            <a:r>
              <a:rPr lang="ru-RU" sz="14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Казарцев</a:t>
            </a:r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Я.В., </a:t>
            </a:r>
            <a:r>
              <a:rPr lang="ru-RU" sz="1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Мишина К.А</a:t>
            </a:r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. </a:t>
            </a:r>
            <a:endParaRPr lang="ru-RU" sz="1200" b="1" dirty="0" smtClean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0" y="98629"/>
            <a:ext cx="9144000" cy="85509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44-е заседание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НТКМетр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400" b="1" dirty="0" smtClean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  <a:p>
            <a:pPr algn="ctr" eaLnBrk="1" hangingPunct="1"/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(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сентябрь 2016 г., г. Иркутск)</a:t>
            </a:r>
          </a:p>
        </p:txBody>
      </p:sp>
    </p:spTree>
    <p:extLst>
      <p:ext uri="{BB962C8B-B14F-4D97-AF65-F5344CB8AC3E}">
        <p14:creationId xmlns:p14="http://schemas.microsoft.com/office/powerpoint/2010/main" val="390178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2"/>
            <a:ext cx="8777131" cy="1246988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 smtClean="0">
                <a:solidFill>
                  <a:schemeClr val="bg2"/>
                </a:solidFill>
                <a:effectLst/>
              </a:rPr>
              <a:t>РЕЗУЛЬТАТЫ СЛИЧЕНИЙ </a:t>
            </a:r>
            <a:r>
              <a:rPr lang="ru-RU" sz="2900" b="0" dirty="0" err="1" smtClean="0">
                <a:solidFill>
                  <a:schemeClr val="bg2"/>
                </a:solidFill>
                <a:effectLst/>
              </a:rPr>
              <a:t>КООМЕТ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 </a:t>
            </a:r>
          </a:p>
          <a:p>
            <a:pPr>
              <a:defRPr/>
            </a:pPr>
            <a:r>
              <a:rPr lang="et-EE" sz="2900" b="0" dirty="0" smtClean="0">
                <a:solidFill>
                  <a:schemeClr val="bg2"/>
                </a:solidFill>
                <a:effectLst/>
              </a:rPr>
              <a:t>№ 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623</a:t>
            </a:r>
            <a:r>
              <a:rPr lang="et-EE" sz="2900" b="0" dirty="0" smtClean="0">
                <a:solidFill>
                  <a:schemeClr val="bg2"/>
                </a:solidFill>
                <a:effectLst/>
              </a:rPr>
              <a:t>/RU-A/1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4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635546"/>
              </p:ext>
            </p:extLst>
          </p:nvPr>
        </p:nvGraphicFramePr>
        <p:xfrm>
          <a:off x="-108520" y="1718810"/>
          <a:ext cx="4575524" cy="401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831221"/>
              </p:ext>
            </p:extLst>
          </p:nvPr>
        </p:nvGraphicFramePr>
        <p:xfrm>
          <a:off x="4301970" y="1718810"/>
          <a:ext cx="4842030" cy="401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7286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1"/>
            <a:ext cx="8777131" cy="129199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 smtClean="0">
                <a:solidFill>
                  <a:schemeClr val="bg2"/>
                </a:solidFill>
                <a:effectLst/>
              </a:rPr>
              <a:t>РЕЗУЛЬТАТЫ СЛИЧЕНИЙ </a:t>
            </a:r>
            <a:r>
              <a:rPr lang="ru-RU" sz="2900" b="0" dirty="0" err="1" smtClean="0">
                <a:solidFill>
                  <a:schemeClr val="bg2"/>
                </a:solidFill>
                <a:effectLst/>
              </a:rPr>
              <a:t>КООМЕТ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 </a:t>
            </a:r>
          </a:p>
          <a:p>
            <a:pPr>
              <a:defRPr/>
            </a:pPr>
            <a:r>
              <a:rPr lang="et-EE" sz="2900" b="0" dirty="0" smtClean="0">
                <a:solidFill>
                  <a:schemeClr val="bg2"/>
                </a:solidFill>
                <a:effectLst/>
              </a:rPr>
              <a:t>№ 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623</a:t>
            </a:r>
            <a:r>
              <a:rPr lang="et-EE" sz="2900" b="0" dirty="0" smtClean="0">
                <a:solidFill>
                  <a:schemeClr val="bg2"/>
                </a:solidFill>
                <a:effectLst/>
              </a:rPr>
              <a:t>/RU-A/1</a:t>
            </a:r>
            <a:r>
              <a:rPr lang="ru-RU" sz="2900" b="0" dirty="0" smtClean="0">
                <a:solidFill>
                  <a:schemeClr val="bg2"/>
                </a:solidFill>
                <a:effectLst/>
              </a:rPr>
              <a:t>4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502220"/>
              </p:ext>
            </p:extLst>
          </p:nvPr>
        </p:nvGraphicFramePr>
        <p:xfrm>
          <a:off x="-108519" y="1763815"/>
          <a:ext cx="4590510" cy="401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122431"/>
              </p:ext>
            </p:extLst>
          </p:nvPr>
        </p:nvGraphicFramePr>
        <p:xfrm>
          <a:off x="4211960" y="1763815"/>
          <a:ext cx="4932040" cy="401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96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Прудаев\Мои документы\Конференции_Семинары\Презентации_все\42_\pics\SSA429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9" r="22485"/>
          <a:stretch/>
        </p:blipFill>
        <p:spPr bwMode="auto">
          <a:xfrm>
            <a:off x="6012700" y="1943835"/>
            <a:ext cx="3131300" cy="416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530" y="548680"/>
            <a:ext cx="8685965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Реализуется новая </a:t>
            </a:r>
            <a:r>
              <a:rPr lang="ru-RU" sz="2800" b="1" dirty="0">
                <a:solidFill>
                  <a:schemeClr val="bg2"/>
                </a:solidFill>
                <a:latin typeface="+mj-lt"/>
              </a:rPr>
              <a:t>тема </a:t>
            </a: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с </a:t>
            </a:r>
            <a:r>
              <a:rPr lang="ru-RU" sz="2800" b="1" dirty="0">
                <a:solidFill>
                  <a:schemeClr val="bg2"/>
                </a:solidFill>
                <a:latin typeface="+mj-lt"/>
              </a:rPr>
              <a:t>целью расширения </a:t>
            </a: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диапазона (3 – 10 и 50 – 90 МДж/м</a:t>
            </a:r>
            <a:r>
              <a:rPr lang="ru-RU" sz="2800" b="1" baseline="30000" dirty="0" smtClean="0">
                <a:solidFill>
                  <a:schemeClr val="bg2"/>
                </a:solidFill>
                <a:latin typeface="+mj-lt"/>
              </a:rPr>
              <a:t>3</a:t>
            </a: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ru-RU" sz="2800" b="1" dirty="0">
                <a:solidFill>
                  <a:schemeClr val="bg2"/>
                </a:solidFill>
                <a:latin typeface="+mj-lt"/>
              </a:rPr>
              <a:t>измерений объемной энергии сгорания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530" y="2398212"/>
            <a:ext cx="47159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n-lt"/>
              </a:rPr>
              <a:t>Изготовлена и исследована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калориметрическая установка для сжигания высококалорийного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газа, </a:t>
            </a:r>
            <a:r>
              <a:rPr lang="ru-RU" sz="2400" b="1" dirty="0">
                <a:latin typeface="+mn-lt"/>
              </a:rPr>
              <a:t>предназначенная, в частности, для </a:t>
            </a:r>
            <a:r>
              <a:rPr lang="ru-RU" sz="2400" b="1" dirty="0">
                <a:solidFill>
                  <a:schemeClr val="accent1"/>
                </a:solidFill>
                <a:latin typeface="+mn-lt"/>
              </a:rPr>
              <a:t>измерений калорийности нефтяного попутного газа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4739565" y="2917996"/>
            <a:ext cx="1901750" cy="2376751"/>
            <a:chOff x="5940152" y="3725546"/>
            <a:chExt cx="1901750" cy="237675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5940152" y="3725546"/>
              <a:ext cx="1901750" cy="2376751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sysDot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ru-RU" dirty="0" smtClean="0">
                  <a:solidFill>
                    <a:schemeClr val="bg2"/>
                  </a:solidFill>
                </a:rPr>
                <a:t>В разработке</a:t>
              </a:r>
            </a:p>
            <a:p>
              <a:pPr algn="ctr"/>
              <a:endParaRPr lang="ru-RU" dirty="0"/>
            </a:p>
          </p:txBody>
        </p:sp>
        <p:pic>
          <p:nvPicPr>
            <p:cNvPr id="65538" name="Picture 2" descr="C:\Documents and Settings\Прудаев\Мои документы\Конференции_Семинары\Презентации_все\РАЗНЫЕ рисунки\develop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8" r="9072" b="24475"/>
            <a:stretch/>
          </p:blipFill>
          <p:spPr bwMode="auto">
            <a:xfrm>
              <a:off x="6120352" y="4071665"/>
              <a:ext cx="1541350" cy="1230443"/>
            </a:xfrm>
            <a:prstGeom prst="rect">
              <a:avLst/>
            </a:prstGeom>
            <a:grpFill/>
            <a:extLst/>
          </p:spPr>
        </p:pic>
      </p:grpSp>
    </p:spTree>
    <p:extLst>
      <p:ext uri="{BB962C8B-B14F-4D97-AF65-F5344CB8AC3E}">
        <p14:creationId xmlns:p14="http://schemas.microsoft.com/office/powerpoint/2010/main" val="2536383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-1" y="458670"/>
            <a:ext cx="914400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600" dirty="0">
                <a:solidFill>
                  <a:schemeClr val="accent6"/>
                </a:solidFill>
                <a:latin typeface="+mj-lt"/>
              </a:rPr>
              <a:t>Попутный нефтяной газ (</a:t>
            </a:r>
            <a:r>
              <a:rPr lang="ru-RU" sz="2600" dirty="0" err="1">
                <a:solidFill>
                  <a:schemeClr val="accent6"/>
                </a:solidFill>
                <a:latin typeface="+mj-lt"/>
              </a:rPr>
              <a:t>ПНГ</a:t>
            </a:r>
            <a:r>
              <a:rPr lang="ru-RU" sz="2600" dirty="0" smtClean="0">
                <a:solidFill>
                  <a:schemeClr val="accent6"/>
                </a:solidFill>
                <a:latin typeface="+mj-lt"/>
              </a:rPr>
              <a:t>). Постановления </a:t>
            </a:r>
            <a:r>
              <a:rPr lang="ru-RU" sz="2600" dirty="0">
                <a:solidFill>
                  <a:schemeClr val="accent6"/>
                </a:solidFill>
                <a:latin typeface="+mj-lt"/>
              </a:rPr>
              <a:t>Правительства РФ об утилизации </a:t>
            </a:r>
            <a:r>
              <a:rPr lang="ru-RU" sz="2600" dirty="0" err="1">
                <a:solidFill>
                  <a:schemeClr val="accent6"/>
                </a:solidFill>
                <a:latin typeface="+mj-lt"/>
              </a:rPr>
              <a:t>ПНГ</a:t>
            </a:r>
            <a:endParaRPr lang="ru-RU" sz="2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4824" y="3080669"/>
            <a:ext cx="7921625" cy="3077766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70000"/>
              </a:spcBef>
            </a:pPr>
            <a:r>
              <a:rPr lang="ru-RU" sz="2000" i="1" dirty="0">
                <a:latin typeface="+mn-lt"/>
              </a:rPr>
              <a:t>Поручение президента РФ № 1461 от 06.08.2007 подготовить комплекс мер по решению проблемы более эффективного использования </a:t>
            </a:r>
            <a:r>
              <a:rPr lang="ru-RU" sz="2000" i="1" dirty="0" err="1">
                <a:latin typeface="+mn-lt"/>
              </a:rPr>
              <a:t>ПНГ</a:t>
            </a:r>
            <a:r>
              <a:rPr lang="ru-RU" sz="2000" i="1" dirty="0">
                <a:latin typeface="+mn-lt"/>
              </a:rPr>
              <a:t>: </a:t>
            </a:r>
            <a:r>
              <a:rPr lang="ru-RU" sz="2000" i="1" dirty="0">
                <a:solidFill>
                  <a:schemeClr val="bg2"/>
                </a:solidFill>
                <a:latin typeface="+mn-lt"/>
              </a:rPr>
              <a:t>«довести уровень утилизации </a:t>
            </a:r>
            <a:r>
              <a:rPr lang="ru-RU" sz="2000" i="1" dirty="0" err="1">
                <a:solidFill>
                  <a:schemeClr val="bg2"/>
                </a:solidFill>
                <a:latin typeface="+mn-lt"/>
              </a:rPr>
              <a:t>ПНГ</a:t>
            </a:r>
            <a:r>
              <a:rPr lang="ru-RU" sz="2000" i="1" dirty="0">
                <a:solidFill>
                  <a:schemeClr val="bg2"/>
                </a:solidFill>
                <a:latin typeface="+mn-lt"/>
              </a:rPr>
              <a:t> до среднемирового уровня 95 % к 2011 году». </a:t>
            </a:r>
          </a:p>
          <a:p>
            <a:pPr algn="just" eaLnBrk="1" hangingPunct="1">
              <a:spcBef>
                <a:spcPct val="70000"/>
              </a:spcBef>
            </a:pPr>
            <a:r>
              <a:rPr lang="ru-RU" sz="2000" i="1" dirty="0">
                <a:latin typeface="+mn-lt"/>
              </a:rPr>
              <a:t>Постановление правительства РФ от 08.01.2009 № 7 «О мерах по стимулированию сокращения загрязнения атмосферного воздуха продуктами сжигания попутного нефтяного газа на факельных установках».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04824" y="1448780"/>
            <a:ext cx="7991475" cy="171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ru-RU" sz="2000" u="sng" dirty="0">
                <a:solidFill>
                  <a:schemeClr val="bg2"/>
                </a:solidFill>
                <a:latin typeface="+mn-lt"/>
              </a:rPr>
              <a:t>Нефтяной газ (попутный):</a:t>
            </a:r>
            <a:r>
              <a:rPr lang="ru-RU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dirty="0">
                <a:solidFill>
                  <a:srgbClr val="293412"/>
                </a:solidFill>
                <a:latin typeface="+mn-lt"/>
              </a:rPr>
              <a:t>смесь углеводородных и </a:t>
            </a:r>
            <a:r>
              <a:rPr lang="ru-RU" dirty="0" err="1">
                <a:solidFill>
                  <a:srgbClr val="293412"/>
                </a:solidFill>
                <a:latin typeface="+mn-lt"/>
              </a:rPr>
              <a:t>неуглеводородных</a:t>
            </a:r>
            <a:r>
              <a:rPr lang="ru-RU" dirty="0">
                <a:solidFill>
                  <a:srgbClr val="293412"/>
                </a:solidFill>
                <a:latin typeface="+mn-lt"/>
              </a:rPr>
              <a:t> газов и паров, находящихся как в свободном, так и в растворенном состоянии, выделяющихся из сырой нефти в процессе ее добычи</a:t>
            </a:r>
            <a:r>
              <a:rPr lang="en-US" dirty="0">
                <a:solidFill>
                  <a:srgbClr val="293412"/>
                </a:solidFill>
                <a:latin typeface="+mn-lt"/>
              </a:rPr>
              <a:t> </a:t>
            </a:r>
            <a:r>
              <a:rPr lang="ru-RU" sz="1400" dirty="0">
                <a:solidFill>
                  <a:srgbClr val="293412"/>
                </a:solidFill>
                <a:latin typeface="+mn-lt"/>
              </a:rPr>
              <a:t>(п</a:t>
            </a:r>
            <a:r>
              <a:rPr lang="ru-RU" sz="1400" dirty="0">
                <a:latin typeface="+mn-lt"/>
              </a:rPr>
              <a:t>о ГОСТ Р 8.615-2005 «Измерения количества извлекаемой из недр нефти и нефтяного газа. Общие метрологические и технические требования»)</a:t>
            </a:r>
          </a:p>
        </p:txBody>
      </p:sp>
    </p:spTree>
    <p:extLst>
      <p:ext uri="{BB962C8B-B14F-4D97-AF65-F5344CB8AC3E}">
        <p14:creationId xmlns:p14="http://schemas.microsoft.com/office/powerpoint/2010/main" val="119085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419" y="679918"/>
            <a:ext cx="8874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/>
                </a:solidFill>
                <a:latin typeface="+mj-lt"/>
              </a:rPr>
              <a:t>В 2015 г. коэффициент полезного использования </a:t>
            </a:r>
            <a:r>
              <a:rPr lang="ru-RU" sz="2400" dirty="0" err="1">
                <a:solidFill>
                  <a:schemeClr val="accent6"/>
                </a:solidFill>
                <a:latin typeface="+mj-lt"/>
              </a:rPr>
              <a:t>ПНГ</a:t>
            </a:r>
            <a:r>
              <a:rPr lang="ru-RU" sz="2400" dirty="0">
                <a:solidFill>
                  <a:schemeClr val="accent6"/>
                </a:solidFill>
                <a:latin typeface="+mj-lt"/>
              </a:rPr>
              <a:t> увеличился по сравнению с 2014 г. с 85,5% до 88,2%.</a:t>
            </a:r>
          </a:p>
          <a:p>
            <a:r>
              <a:rPr lang="ru-RU" sz="2400" dirty="0">
                <a:solidFill>
                  <a:schemeClr val="accent6"/>
                </a:solidFill>
                <a:latin typeface="+mj-lt"/>
              </a:rPr>
              <a:t>Основной задачей отрасли остается </a:t>
            </a:r>
            <a:r>
              <a:rPr lang="ru-RU" sz="2400" dirty="0">
                <a:solidFill>
                  <a:schemeClr val="bg2"/>
                </a:solidFill>
                <a:latin typeface="+mj-lt"/>
              </a:rPr>
              <a:t>увеличение полезного использования </a:t>
            </a:r>
            <a:r>
              <a:rPr lang="ru-RU" sz="2400" dirty="0" err="1">
                <a:solidFill>
                  <a:schemeClr val="bg2"/>
                </a:solidFill>
                <a:latin typeface="+mj-lt"/>
              </a:rPr>
              <a:t>ПНГ</a:t>
            </a:r>
            <a:r>
              <a:rPr lang="ru-RU" sz="2400" dirty="0">
                <a:solidFill>
                  <a:schemeClr val="bg2"/>
                </a:solidFill>
                <a:latin typeface="+mj-lt"/>
              </a:rPr>
              <a:t> до 95%.</a:t>
            </a:r>
          </a:p>
        </p:txBody>
      </p:sp>
      <p:pic>
        <p:nvPicPr>
          <p:cNvPr id="109571" name="Picture 3" descr="C:\Documents and Settings\Прудаев\Мои документы\Конференции_Семинары\Презентации_все\42_\pics\пнг\60604-750x2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6" r="4556"/>
          <a:stretch/>
        </p:blipFill>
        <p:spPr bwMode="auto">
          <a:xfrm>
            <a:off x="-1" y="2618910"/>
            <a:ext cx="9123999" cy="279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764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83848"/>
            <a:ext cx="2305050" cy="1657351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186613" y="1349026"/>
            <a:ext cx="1957387" cy="1719662"/>
            <a:chOff x="1837" y="1434"/>
            <a:chExt cx="1724" cy="1815"/>
          </a:xfrm>
        </p:grpSpPr>
        <p:pic>
          <p:nvPicPr>
            <p:cNvPr id="13331" name="Picture 8" descr="3502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434"/>
              <a:ext cx="1361" cy="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AutoShape 7"/>
            <p:cNvSpPr>
              <a:spLocks noChangeArrowheads="1"/>
            </p:cNvSpPr>
            <p:nvPr/>
          </p:nvSpPr>
          <p:spPr bwMode="auto">
            <a:xfrm>
              <a:off x="1837" y="1661"/>
              <a:ext cx="1724" cy="1406"/>
            </a:xfrm>
            <a:custGeom>
              <a:avLst/>
              <a:gdLst>
                <a:gd name="T0" fmla="*/ 6 w 21600"/>
                <a:gd name="T1" fmla="*/ 0 h 21600"/>
                <a:gd name="T2" fmla="*/ 2 w 21600"/>
                <a:gd name="T3" fmla="*/ 1 h 21600"/>
                <a:gd name="T4" fmla="*/ 0 w 21600"/>
                <a:gd name="T5" fmla="*/ 3 h 21600"/>
                <a:gd name="T6" fmla="*/ 2 w 21600"/>
                <a:gd name="T7" fmla="*/ 5 h 21600"/>
                <a:gd name="T8" fmla="*/ 6 w 21600"/>
                <a:gd name="T9" fmla="*/ 6 h 21600"/>
                <a:gd name="T10" fmla="*/ 9 w 21600"/>
                <a:gd name="T11" fmla="*/ 5 h 21600"/>
                <a:gd name="T12" fmla="*/ 11 w 21600"/>
                <a:gd name="T13" fmla="*/ 3 h 21600"/>
                <a:gd name="T14" fmla="*/ 9 w 21600"/>
                <a:gd name="T15" fmla="*/ 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7 w 21600"/>
                <a:gd name="T25" fmla="*/ 3165 h 21600"/>
                <a:gd name="T26" fmla="*/ 18443 w 21600"/>
                <a:gd name="T27" fmla="*/ 1843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7401" y="15493"/>
                  </a:moveTo>
                  <a:cubicBezTo>
                    <a:pt x="18376" y="14122"/>
                    <a:pt x="18900" y="12482"/>
                    <a:pt x="18900" y="10800"/>
                  </a:cubicBezTo>
                  <a:cubicBezTo>
                    <a:pt x="18900" y="6326"/>
                    <a:pt x="15273" y="2700"/>
                    <a:pt x="10800" y="2700"/>
                  </a:cubicBezTo>
                  <a:cubicBezTo>
                    <a:pt x="9117" y="2699"/>
                    <a:pt x="7477" y="3223"/>
                    <a:pt x="6106" y="4198"/>
                  </a:cubicBezTo>
                  <a:lnTo>
                    <a:pt x="17401" y="15493"/>
                  </a:lnTo>
                  <a:close/>
                  <a:moveTo>
                    <a:pt x="4198" y="6106"/>
                  </a:moveTo>
                  <a:cubicBezTo>
                    <a:pt x="3223" y="7477"/>
                    <a:pt x="2700" y="9117"/>
                    <a:pt x="2700" y="10799"/>
                  </a:cubicBezTo>
                  <a:cubicBezTo>
                    <a:pt x="2700" y="15273"/>
                    <a:pt x="6326" y="18900"/>
                    <a:pt x="10800" y="18900"/>
                  </a:cubicBezTo>
                  <a:cubicBezTo>
                    <a:pt x="12482" y="18900"/>
                    <a:pt x="14122" y="18376"/>
                    <a:pt x="15493" y="17401"/>
                  </a:cubicBezTo>
                  <a:lnTo>
                    <a:pt x="4198" y="610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latin typeface="+mn-lt"/>
              </a:endParaRPr>
            </a:p>
          </p:txBody>
        </p:sp>
      </p:grpSp>
      <p:sp>
        <p:nvSpPr>
          <p:cNvPr id="13316" name="Text Box 15"/>
          <p:cNvSpPr txBox="1">
            <a:spLocks noChangeArrowheads="1"/>
          </p:cNvSpPr>
          <p:nvPr/>
        </p:nvSpPr>
        <p:spPr bwMode="auto">
          <a:xfrm>
            <a:off x="3095954" y="262380"/>
            <a:ext cx="3817280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700" dirty="0">
                <a:solidFill>
                  <a:schemeClr val="accent6"/>
                </a:solidFill>
                <a:latin typeface="+mj-lt"/>
              </a:rPr>
              <a:t>Установка подготовки нефти</a:t>
            </a:r>
          </a:p>
        </p:txBody>
      </p:sp>
      <p:pic>
        <p:nvPicPr>
          <p:cNvPr id="13317" name="Picture 16" descr="2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583849"/>
            <a:ext cx="2160588" cy="1652587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AutoShape 20"/>
          <p:cNvSpPr>
            <a:spLocks noChangeArrowheads="1"/>
          </p:cNvSpPr>
          <p:nvPr/>
        </p:nvSpPr>
        <p:spPr bwMode="auto">
          <a:xfrm rot="3580449">
            <a:off x="5365751" y="1072799"/>
            <a:ext cx="1223962" cy="2233613"/>
          </a:xfrm>
          <a:custGeom>
            <a:avLst/>
            <a:gdLst>
              <a:gd name="T0" fmla="*/ 2147483647 w 21600"/>
              <a:gd name="T1" fmla="*/ 2147483647 h 21600"/>
              <a:gd name="T2" fmla="*/ 2099111093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237" y="14653"/>
                </a:moveTo>
                <a:cubicBezTo>
                  <a:pt x="15335" y="13673"/>
                  <a:pt x="15964" y="12271"/>
                  <a:pt x="15964" y="10800"/>
                </a:cubicBezTo>
                <a:cubicBezTo>
                  <a:pt x="15964" y="8132"/>
                  <a:pt x="13932" y="5904"/>
                  <a:pt x="11277" y="5658"/>
                </a:cubicBezTo>
                <a:lnTo>
                  <a:pt x="11797" y="46"/>
                </a:lnTo>
                <a:cubicBezTo>
                  <a:pt x="17352" y="561"/>
                  <a:pt x="21600" y="5221"/>
                  <a:pt x="21600" y="10800"/>
                </a:cubicBezTo>
                <a:cubicBezTo>
                  <a:pt x="21600" y="13878"/>
                  <a:pt x="20286" y="16810"/>
                  <a:pt x="17989" y="18859"/>
                </a:cubicBezTo>
                <a:lnTo>
                  <a:pt x="19786" y="20874"/>
                </a:lnTo>
                <a:lnTo>
                  <a:pt x="11995" y="20429"/>
                </a:lnTo>
                <a:lnTo>
                  <a:pt x="12440" y="12638"/>
                </a:lnTo>
                <a:lnTo>
                  <a:pt x="14237" y="14653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 rot="-2269472">
            <a:off x="5940425" y="1998312"/>
            <a:ext cx="1282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>
                <a:solidFill>
                  <a:srgbClr val="CC0000"/>
                </a:solidFill>
                <a:latin typeface="+mn-lt"/>
              </a:rPr>
              <a:t>95 %</a:t>
            </a:r>
          </a:p>
        </p:txBody>
      </p:sp>
      <p:sp>
        <p:nvSpPr>
          <p:cNvPr id="13320" name="AutoShape 17"/>
          <p:cNvSpPr>
            <a:spLocks noChangeArrowheads="1"/>
          </p:cNvSpPr>
          <p:nvPr/>
        </p:nvSpPr>
        <p:spPr bwMode="auto">
          <a:xfrm>
            <a:off x="2555875" y="583850"/>
            <a:ext cx="1368425" cy="16573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005E76"/>
              </a:gs>
              <a:gs pos="50000">
                <a:srgbClr val="00CCFF"/>
              </a:gs>
              <a:gs pos="100000">
                <a:srgbClr val="005E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3321" name="Text Box 21"/>
          <p:cNvSpPr txBox="1">
            <a:spLocks noChangeArrowheads="1"/>
          </p:cNvSpPr>
          <p:nvPr/>
        </p:nvSpPr>
        <p:spPr bwMode="auto">
          <a:xfrm>
            <a:off x="2627313" y="944212"/>
            <a:ext cx="122396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 err="1">
                <a:solidFill>
                  <a:srgbClr val="000000"/>
                </a:solidFill>
                <a:latin typeface="+mn-lt"/>
              </a:rPr>
              <a:t>Нефте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-газовая смесь</a:t>
            </a:r>
          </a:p>
        </p:txBody>
      </p:sp>
      <p:sp>
        <p:nvSpPr>
          <p:cNvPr id="13322" name="AutoShape 29"/>
          <p:cNvSpPr>
            <a:spLocks noChangeArrowheads="1"/>
          </p:cNvSpPr>
          <p:nvPr/>
        </p:nvSpPr>
        <p:spPr bwMode="auto">
          <a:xfrm>
            <a:off x="6084888" y="1376012"/>
            <a:ext cx="1368425" cy="8651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694055135 h 21600"/>
              <a:gd name="T4" fmla="*/ 2147483647 w 21600"/>
              <a:gd name="T5" fmla="*/ 1388110231 h 21600"/>
              <a:gd name="T6" fmla="*/ 2147483647 w 21600"/>
              <a:gd name="T7" fmla="*/ 69405513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6300788" y="1591912"/>
            <a:ext cx="792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dirty="0" err="1">
                <a:solidFill>
                  <a:srgbClr val="3333FF"/>
                </a:solidFill>
                <a:latin typeface="+mn-lt"/>
              </a:rPr>
              <a:t>ПНГ</a:t>
            </a:r>
            <a:endParaRPr lang="ru-RU" sz="2000" dirty="0">
              <a:solidFill>
                <a:srgbClr val="3333FF"/>
              </a:solidFill>
              <a:latin typeface="+mn-lt"/>
            </a:endParaRPr>
          </a:p>
        </p:txBody>
      </p:sp>
      <p:pic>
        <p:nvPicPr>
          <p:cNvPr id="13324" name="Picture 30" descr="нефтепровод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09988"/>
            <a:ext cx="1366837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5" name="Group 31"/>
          <p:cNvGrpSpPr>
            <a:grpSpLocks/>
          </p:cNvGrpSpPr>
          <p:nvPr/>
        </p:nvGrpSpPr>
        <p:grpSpPr bwMode="auto">
          <a:xfrm>
            <a:off x="6084888" y="440975"/>
            <a:ext cx="1655762" cy="865187"/>
            <a:chOff x="3833" y="482"/>
            <a:chExt cx="1043" cy="545"/>
          </a:xfrm>
        </p:grpSpPr>
        <p:sp>
          <p:nvSpPr>
            <p:cNvPr id="13329" name="AutoShape 24"/>
            <p:cNvSpPr>
              <a:spLocks noChangeArrowheads="1"/>
            </p:cNvSpPr>
            <p:nvPr/>
          </p:nvSpPr>
          <p:spPr bwMode="auto">
            <a:xfrm>
              <a:off x="3833" y="482"/>
              <a:ext cx="862" cy="54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3 w 21600"/>
                <a:gd name="T13" fmla="*/ 5390 h 21600"/>
                <a:gd name="T14" fmla="*/ 18894 w 21600"/>
                <a:gd name="T15" fmla="*/ 1621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3333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latin typeface="+mn-lt"/>
              </a:endParaRPr>
            </a:p>
          </p:txBody>
        </p:sp>
        <p:sp>
          <p:nvSpPr>
            <p:cNvPr id="13330" name="Text Box 11"/>
            <p:cNvSpPr txBox="1">
              <a:spLocks noChangeArrowheads="1"/>
            </p:cNvSpPr>
            <p:nvPr/>
          </p:nvSpPr>
          <p:spPr bwMode="auto">
            <a:xfrm>
              <a:off x="3923" y="618"/>
              <a:ext cx="95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>
                  <a:solidFill>
                    <a:srgbClr val="FFFFFF"/>
                  </a:solidFill>
                  <a:latin typeface="+mn-lt"/>
                </a:rPr>
                <a:t>НЕФТЬ</a:t>
              </a:r>
            </a:p>
          </p:txBody>
        </p:sp>
      </p:grpSp>
      <p:sp>
        <p:nvSpPr>
          <p:cNvPr id="13326" name="Text Box 32"/>
          <p:cNvSpPr txBox="1">
            <a:spLocks noChangeArrowheads="1"/>
          </p:cNvSpPr>
          <p:nvPr/>
        </p:nvSpPr>
        <p:spPr bwMode="auto">
          <a:xfrm>
            <a:off x="-1" y="2236437"/>
            <a:ext cx="8893175" cy="413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40000"/>
              </a:spcBef>
            </a:pPr>
            <a:r>
              <a:rPr lang="ru-RU" sz="1600" dirty="0">
                <a:solidFill>
                  <a:srgbClr val="003300"/>
                </a:solidFill>
                <a:latin typeface="+mj-lt"/>
              </a:rPr>
              <a:t>     </a:t>
            </a:r>
            <a:r>
              <a:rPr lang="ru-RU" sz="2000" u="sng" dirty="0">
                <a:solidFill>
                  <a:schemeClr val="accent6"/>
                </a:solidFill>
                <a:latin typeface="+mj-lt"/>
              </a:rPr>
              <a:t>Возможные пути утилизации </a:t>
            </a:r>
            <a:r>
              <a:rPr lang="ru-RU" sz="2000" u="sng" dirty="0" err="1">
                <a:solidFill>
                  <a:schemeClr val="accent6"/>
                </a:solidFill>
                <a:latin typeface="+mj-lt"/>
              </a:rPr>
              <a:t>ПНГ</a:t>
            </a:r>
            <a:endParaRPr lang="ru-RU" sz="2000" u="sng" dirty="0">
              <a:solidFill>
                <a:schemeClr val="accent6"/>
              </a:solidFill>
              <a:latin typeface="+mj-lt"/>
            </a:endParaRP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  <a:buFontTx/>
              <a:buChar char="•"/>
            </a:pPr>
            <a:r>
              <a:rPr lang="ru-RU" sz="1600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1600" u="sng" dirty="0">
                <a:solidFill>
                  <a:schemeClr val="bg2"/>
                </a:solidFill>
                <a:latin typeface="+mn-lt"/>
              </a:rPr>
              <a:t>Технологический</a:t>
            </a:r>
            <a:r>
              <a:rPr lang="ru-RU" sz="1600" u="sng" dirty="0">
                <a:solidFill>
                  <a:schemeClr val="accent3"/>
                </a:solidFill>
                <a:latin typeface="+mn-lt"/>
              </a:rPr>
              <a:t>.</a:t>
            </a:r>
            <a:r>
              <a:rPr lang="ru-RU" sz="1600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Закачка в пласт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  <a:buFontTx/>
              <a:buChar char="•"/>
            </a:pPr>
            <a:r>
              <a:rPr lang="ru-RU" sz="1600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1600" u="sng" dirty="0">
                <a:solidFill>
                  <a:schemeClr val="bg2"/>
                </a:solidFill>
                <a:latin typeface="+mn-lt"/>
              </a:rPr>
              <a:t>Энергетический</a:t>
            </a:r>
            <a:r>
              <a:rPr lang="ru-RU" sz="1600" u="sng" dirty="0">
                <a:solidFill>
                  <a:schemeClr val="accent3"/>
                </a:solidFill>
                <a:latin typeface="+mn-lt"/>
              </a:rPr>
              <a:t>.</a:t>
            </a:r>
            <a:r>
              <a:rPr lang="ru-RU" sz="1600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Использование на местах для выработки электроэнергии, идущей на нужды нефтепромыслов.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  <a:buFontTx/>
              <a:buChar char="•"/>
            </a:pPr>
            <a:r>
              <a:rPr lang="ru-RU" sz="1600" dirty="0">
                <a:latin typeface="+mn-lt"/>
              </a:rPr>
              <a:t> </a:t>
            </a:r>
            <a:r>
              <a:rPr lang="ru-RU" sz="1600" u="sng" dirty="0">
                <a:solidFill>
                  <a:schemeClr val="bg2"/>
                </a:solidFill>
                <a:latin typeface="+mn-lt"/>
              </a:rPr>
              <a:t>Нефтехимический</a:t>
            </a:r>
            <a:r>
              <a:rPr lang="ru-RU" sz="1600" u="sng" dirty="0">
                <a:solidFill>
                  <a:schemeClr val="accent3"/>
                </a:solidFill>
                <a:latin typeface="+mn-lt"/>
              </a:rPr>
              <a:t>.</a:t>
            </a:r>
            <a:r>
              <a:rPr lang="ru-RU" sz="1600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Переработка на </a:t>
            </a:r>
            <a:r>
              <a:rPr lang="ru-RU" sz="1600" dirty="0" err="1">
                <a:solidFill>
                  <a:srgbClr val="003300"/>
                </a:solidFill>
                <a:latin typeface="+mn-lt"/>
              </a:rPr>
              <a:t>ГПЗ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 с получением: 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</a:pPr>
            <a:r>
              <a:rPr lang="ru-RU" sz="1600" dirty="0">
                <a:solidFill>
                  <a:srgbClr val="003300"/>
                </a:solidFill>
                <a:latin typeface="+mn-lt"/>
              </a:rPr>
              <a:t>     </a:t>
            </a:r>
            <a:r>
              <a:rPr lang="ru-RU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1600" i="1" dirty="0" err="1">
                <a:solidFill>
                  <a:schemeClr val="accent1"/>
                </a:solidFill>
                <a:latin typeface="+mn-lt"/>
              </a:rPr>
              <a:t>СОГ</a:t>
            </a:r>
            <a:r>
              <a:rPr lang="ru-RU" sz="1600" dirty="0">
                <a:solidFill>
                  <a:schemeClr val="bg2"/>
                </a:solidFill>
                <a:latin typeface="+mn-lt"/>
              </a:rPr>
              <a:t> 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- сухой </a:t>
            </a:r>
            <a:r>
              <a:rPr lang="ru-RU" sz="1600" dirty="0" err="1">
                <a:solidFill>
                  <a:srgbClr val="003300"/>
                </a:solidFill>
                <a:latin typeface="+mn-lt"/>
              </a:rPr>
              <a:t>отбензиненный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 газ </a:t>
            </a:r>
            <a:r>
              <a:rPr lang="ru-RU" sz="1600" b="0" dirty="0">
                <a:solidFill>
                  <a:srgbClr val="003300"/>
                </a:solidFill>
                <a:latin typeface="+mn-lt"/>
              </a:rPr>
              <a:t>(</a:t>
            </a:r>
            <a:r>
              <a:rPr lang="ru-RU" sz="1200" b="0" dirty="0">
                <a:latin typeface="+mn-lt"/>
              </a:rPr>
              <a:t>состоит в основном из СН</a:t>
            </a:r>
            <a:r>
              <a:rPr lang="ru-RU" sz="1200" b="0" baseline="-25000" dirty="0">
                <a:latin typeface="+mn-lt"/>
              </a:rPr>
              <a:t>4</a:t>
            </a:r>
            <a:r>
              <a:rPr lang="ru-RU" sz="1200" b="0" dirty="0">
                <a:latin typeface="+mn-lt"/>
              </a:rPr>
              <a:t>, с добавкой С</a:t>
            </a:r>
            <a:r>
              <a:rPr lang="ru-RU" sz="1200" b="0" baseline="-25000" dirty="0">
                <a:latin typeface="+mn-lt"/>
              </a:rPr>
              <a:t>2</a:t>
            </a:r>
            <a:r>
              <a:rPr lang="ru-RU" sz="1200" b="0" dirty="0">
                <a:latin typeface="+mn-lt"/>
              </a:rPr>
              <a:t>Н</a:t>
            </a:r>
            <a:r>
              <a:rPr lang="ru-RU" sz="1200" b="0" baseline="-25000" dirty="0">
                <a:latin typeface="+mn-lt"/>
              </a:rPr>
              <a:t>6</a:t>
            </a:r>
            <a:r>
              <a:rPr lang="ru-RU" sz="1200" b="0" dirty="0">
                <a:latin typeface="+mn-lt"/>
              </a:rPr>
              <a:t> и, в допустимых для</a:t>
            </a:r>
            <a:br>
              <a:rPr lang="ru-RU" sz="1200" b="0" dirty="0">
                <a:latin typeface="+mn-lt"/>
              </a:rPr>
            </a:br>
            <a:r>
              <a:rPr lang="ru-RU" sz="1200" b="0" dirty="0">
                <a:latin typeface="+mn-lt"/>
              </a:rPr>
              <a:t>                                                                         транспортировки в трубопроводе количествах, более тяжелых фракций</a:t>
            </a:r>
            <a:r>
              <a:rPr lang="ru-RU" sz="1400" b="0" dirty="0">
                <a:solidFill>
                  <a:srgbClr val="003300"/>
                </a:solidFill>
                <a:latin typeface="+mn-lt"/>
              </a:rPr>
              <a:t>)</a:t>
            </a:r>
            <a:r>
              <a:rPr lang="ru-RU" sz="1400" dirty="0">
                <a:solidFill>
                  <a:srgbClr val="003300"/>
                </a:solidFill>
                <a:latin typeface="+mn-lt"/>
              </a:rPr>
              <a:t>;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</a:pPr>
            <a:r>
              <a:rPr lang="ru-RU" sz="1600" dirty="0">
                <a:solidFill>
                  <a:schemeClr val="accent5"/>
                </a:solidFill>
                <a:latin typeface="+mn-lt"/>
              </a:rPr>
              <a:t>      </a:t>
            </a:r>
            <a:r>
              <a:rPr lang="ru-RU" sz="1600" i="1" dirty="0" err="1">
                <a:solidFill>
                  <a:schemeClr val="accent1"/>
                </a:solidFill>
                <a:latin typeface="+mn-lt"/>
              </a:rPr>
              <a:t>ШФЛУ</a:t>
            </a:r>
            <a:r>
              <a:rPr lang="ru-RU" sz="1600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- широкая фракция лёгких углеводородов - сырья для производства:</a:t>
            </a:r>
            <a:br>
              <a:rPr lang="ru-RU" sz="1600" dirty="0">
                <a:solidFill>
                  <a:srgbClr val="003300"/>
                </a:solidFill>
                <a:latin typeface="+mn-lt"/>
              </a:rPr>
            </a:br>
            <a:r>
              <a:rPr lang="ru-RU" sz="1600" dirty="0">
                <a:solidFill>
                  <a:srgbClr val="003300"/>
                </a:solidFill>
                <a:latin typeface="+mn-lt"/>
              </a:rPr>
              <a:t>                 каучуков, пластмасс, компонентов высокооктановых бензинов и др.;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</a:pPr>
            <a:r>
              <a:rPr lang="ru-RU" sz="1600" dirty="0">
                <a:solidFill>
                  <a:schemeClr val="accent5"/>
                </a:solidFill>
                <a:latin typeface="+mn-lt"/>
              </a:rPr>
              <a:t>      </a:t>
            </a:r>
            <a:r>
              <a:rPr lang="ru-RU" sz="1600" i="1" dirty="0" err="1">
                <a:solidFill>
                  <a:schemeClr val="accent1"/>
                </a:solidFill>
                <a:latin typeface="+mn-lt"/>
              </a:rPr>
              <a:t>СГБ</a:t>
            </a:r>
            <a:r>
              <a:rPr lang="ru-RU" sz="16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1600" i="1" dirty="0">
                <a:solidFill>
                  <a:schemeClr val="accent5"/>
                </a:solidFill>
                <a:latin typeface="+mn-lt"/>
              </a:rPr>
              <a:t>-</a:t>
            </a:r>
            <a:r>
              <a:rPr lang="ru-RU" sz="1600" dirty="0">
                <a:solidFill>
                  <a:schemeClr val="accent5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Стабильный газовый бензин </a:t>
            </a:r>
            <a:r>
              <a:rPr lang="ru-RU" sz="1200" dirty="0">
                <a:solidFill>
                  <a:srgbClr val="003300"/>
                </a:solidFill>
                <a:latin typeface="+mn-lt"/>
              </a:rPr>
              <a:t>(</a:t>
            </a:r>
            <a:r>
              <a:rPr lang="ru-RU" sz="1200" b="0" dirty="0">
                <a:latin typeface="+mn-lt"/>
              </a:rPr>
              <a:t>аналогичный прямогонному бензину в нефтепереработке)</a:t>
            </a:r>
            <a:r>
              <a:rPr lang="ru-RU" sz="1200" dirty="0">
                <a:solidFill>
                  <a:srgbClr val="003300"/>
                </a:solidFill>
                <a:latin typeface="+mn-lt"/>
              </a:rPr>
              <a:t>;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</a:pPr>
            <a:r>
              <a:rPr lang="ru-RU" sz="1600" dirty="0">
                <a:solidFill>
                  <a:srgbClr val="003300"/>
                </a:solidFill>
                <a:latin typeface="+mn-lt"/>
              </a:rPr>
              <a:t>      Газового моторного топлива (автомобильный пропан-бутан);</a:t>
            </a:r>
          </a:p>
          <a:p>
            <a:pPr algn="just" eaLnBrk="1" hangingPunct="1">
              <a:lnSpc>
                <a:spcPct val="95000"/>
              </a:lnSpc>
              <a:spcBef>
                <a:spcPct val="40000"/>
              </a:spcBef>
              <a:buFontTx/>
              <a:buChar char="•"/>
            </a:pPr>
            <a:r>
              <a:rPr lang="ru-RU" sz="1600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1600" u="sng" dirty="0">
                <a:solidFill>
                  <a:schemeClr val="bg2"/>
                </a:solidFill>
                <a:latin typeface="+mn-lt"/>
              </a:rPr>
              <a:t>Криогенная переработка.</a:t>
            </a:r>
            <a:r>
              <a:rPr lang="ru-RU" sz="160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i="1" dirty="0" err="1">
                <a:solidFill>
                  <a:schemeClr val="bg2"/>
                </a:solidFill>
                <a:latin typeface="+mn-lt"/>
              </a:rPr>
              <a:t>СУГ</a:t>
            </a:r>
            <a:r>
              <a:rPr lang="ru-RU" sz="1600" i="1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i="1" dirty="0">
                <a:latin typeface="+mn-lt"/>
              </a:rPr>
              <a:t>-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>
                <a:solidFill>
                  <a:srgbClr val="003300"/>
                </a:solidFill>
                <a:latin typeface="+mn-lt"/>
              </a:rPr>
              <a:t>Сжиженный углеводородный газ для коммунально-бытовых нужд </a:t>
            </a:r>
            <a:r>
              <a:rPr lang="ru-RU" sz="1200" b="0" dirty="0">
                <a:latin typeface="+mn-lt"/>
              </a:rPr>
              <a:t>(в основном состоит из смеси пропана и бутанов, может</a:t>
            </a:r>
            <a:br>
              <a:rPr lang="ru-RU" sz="1200" b="0" dirty="0">
                <a:latin typeface="+mn-lt"/>
              </a:rPr>
            </a:br>
            <a:r>
              <a:rPr lang="ru-RU" sz="1200" b="0" dirty="0">
                <a:latin typeface="+mn-lt"/>
              </a:rPr>
              <a:t>                                                                             транспортироваться в специально сконструированных цистернах)</a:t>
            </a:r>
            <a:r>
              <a:rPr lang="ru-RU" sz="1200" dirty="0">
                <a:solidFill>
                  <a:srgbClr val="003300"/>
                </a:solidFill>
                <a:latin typeface="+mn-lt"/>
              </a:rPr>
              <a:t> </a:t>
            </a:r>
          </a:p>
        </p:txBody>
      </p:sp>
      <p:sp>
        <p:nvSpPr>
          <p:cNvPr id="13327" name="Text Box 33"/>
          <p:cNvSpPr txBox="1">
            <a:spLocks noChangeArrowheads="1"/>
          </p:cNvSpPr>
          <p:nvPr/>
        </p:nvSpPr>
        <p:spPr bwMode="auto">
          <a:xfrm>
            <a:off x="0" y="262380"/>
            <a:ext cx="2665413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700" dirty="0">
                <a:solidFill>
                  <a:schemeClr val="accent6"/>
                </a:solidFill>
                <a:latin typeface="+mj-lt"/>
              </a:rPr>
              <a:t>Добыча нефти</a:t>
            </a:r>
          </a:p>
        </p:txBody>
      </p:sp>
      <p:sp>
        <p:nvSpPr>
          <p:cNvPr id="13328" name="Oval 37"/>
          <p:cNvSpPr>
            <a:spLocks noChangeArrowheads="1"/>
          </p:cNvSpPr>
          <p:nvPr/>
        </p:nvSpPr>
        <p:spPr bwMode="auto">
          <a:xfrm rot="3756547">
            <a:off x="6119019" y="1962594"/>
            <a:ext cx="649287" cy="863600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290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Прудаев\Мои документы\Конференции_Семинары\Презентации_все\42_\pics\пнг\36-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5" y="458670"/>
            <a:ext cx="8941505" cy="570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097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207"/>
          <p:cNvSpPr>
            <a:spLocks noChangeArrowheads="1"/>
          </p:cNvSpPr>
          <p:nvPr/>
        </p:nvSpPr>
        <p:spPr bwMode="auto">
          <a:xfrm rot="5400000">
            <a:off x="3240882" y="2383631"/>
            <a:ext cx="431800" cy="649287"/>
          </a:xfrm>
          <a:custGeom>
            <a:avLst/>
            <a:gdLst>
              <a:gd name="T0" fmla="*/ 129420076 w 21600"/>
              <a:gd name="T1" fmla="*/ 0 h 21600"/>
              <a:gd name="T2" fmla="*/ 0 w 21600"/>
              <a:gd name="T3" fmla="*/ 293341344 h 21600"/>
              <a:gd name="T4" fmla="*/ 129420076 w 21600"/>
              <a:gd name="T5" fmla="*/ 586681816 h 21600"/>
              <a:gd name="T6" fmla="*/ 172560114 w 21600"/>
              <a:gd name="T7" fmla="*/ 29334134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8436" name="AutoShape 208"/>
          <p:cNvSpPr>
            <a:spLocks noChangeArrowheads="1"/>
          </p:cNvSpPr>
          <p:nvPr/>
        </p:nvSpPr>
        <p:spPr bwMode="auto">
          <a:xfrm rot="5400000">
            <a:off x="5112544" y="2383631"/>
            <a:ext cx="431800" cy="649288"/>
          </a:xfrm>
          <a:custGeom>
            <a:avLst/>
            <a:gdLst>
              <a:gd name="T0" fmla="*/ 129420076 w 21600"/>
              <a:gd name="T1" fmla="*/ 0 h 21600"/>
              <a:gd name="T2" fmla="*/ 0 w 21600"/>
              <a:gd name="T3" fmla="*/ 293342246 h 21600"/>
              <a:gd name="T4" fmla="*/ 129420076 w 21600"/>
              <a:gd name="T5" fmla="*/ 586684523 h 21600"/>
              <a:gd name="T6" fmla="*/ 172560114 w 21600"/>
              <a:gd name="T7" fmla="*/ 2933422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8437" name="AutoShape 209"/>
          <p:cNvSpPr>
            <a:spLocks noChangeArrowheads="1"/>
          </p:cNvSpPr>
          <p:nvPr/>
        </p:nvSpPr>
        <p:spPr bwMode="auto">
          <a:xfrm rot="5400000">
            <a:off x="7201694" y="2383631"/>
            <a:ext cx="431800" cy="649288"/>
          </a:xfrm>
          <a:custGeom>
            <a:avLst/>
            <a:gdLst>
              <a:gd name="T0" fmla="*/ 129420076 w 21600"/>
              <a:gd name="T1" fmla="*/ 0 h 21600"/>
              <a:gd name="T2" fmla="*/ 0 w 21600"/>
              <a:gd name="T3" fmla="*/ 293342246 h 21600"/>
              <a:gd name="T4" fmla="*/ 129420076 w 21600"/>
              <a:gd name="T5" fmla="*/ 586684523 h 21600"/>
              <a:gd name="T6" fmla="*/ 172560114 w 21600"/>
              <a:gd name="T7" fmla="*/ 2933422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8438" name="Text Box 2"/>
          <p:cNvSpPr txBox="1">
            <a:spLocks noChangeArrowheads="1"/>
          </p:cNvSpPr>
          <p:nvPr/>
        </p:nvSpPr>
        <p:spPr bwMode="auto">
          <a:xfrm>
            <a:off x="179388" y="368660"/>
            <a:ext cx="84978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dirty="0">
                <a:solidFill>
                  <a:schemeClr val="bg2"/>
                </a:solidFill>
                <a:latin typeface="+mj-lt"/>
              </a:rPr>
              <a:t>Влияние состава </a:t>
            </a:r>
            <a:r>
              <a:rPr lang="ru-RU" sz="3200" dirty="0" err="1">
                <a:solidFill>
                  <a:schemeClr val="bg2"/>
                </a:solidFill>
                <a:latin typeface="+mj-lt"/>
              </a:rPr>
              <a:t>ПНГ</a:t>
            </a:r>
            <a:r>
              <a:rPr lang="ru-RU" sz="3200" dirty="0">
                <a:solidFill>
                  <a:schemeClr val="bg2"/>
                </a:solidFill>
                <a:latin typeface="+mj-lt"/>
              </a:rPr>
              <a:t> на его калорийность</a:t>
            </a:r>
          </a:p>
        </p:txBody>
      </p:sp>
      <p:sp>
        <p:nvSpPr>
          <p:cNvPr id="18439" name="Text Box 4"/>
          <p:cNvSpPr txBox="1">
            <a:spLocks noChangeArrowheads="1"/>
          </p:cNvSpPr>
          <p:nvPr/>
        </p:nvSpPr>
        <p:spPr bwMode="auto">
          <a:xfrm>
            <a:off x="2555875" y="1484313"/>
            <a:ext cx="1800225" cy="1022350"/>
          </a:xfrm>
          <a:prstGeom prst="rect">
            <a:avLst/>
          </a:prstGeom>
          <a:solidFill>
            <a:srgbClr val="CCCC00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8000" rIns="18000" bIns="180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>
                <a:latin typeface="+mn-lt"/>
              </a:rPr>
              <a:t/>
            </a:r>
            <a:br>
              <a:rPr lang="ru-RU" sz="1600">
                <a:latin typeface="+mn-lt"/>
              </a:rPr>
            </a:br>
            <a:r>
              <a:rPr lang="ru-RU" sz="1600">
                <a:latin typeface="+mn-lt"/>
              </a:rPr>
              <a:t>Различные месторождения</a:t>
            </a:r>
            <a:br>
              <a:rPr lang="ru-RU" sz="1600">
                <a:latin typeface="+mn-lt"/>
              </a:rPr>
            </a:br>
            <a:endParaRPr lang="ru-RU" sz="1600">
              <a:latin typeface="+mn-lt"/>
            </a:endParaRPr>
          </a:p>
        </p:txBody>
      </p:sp>
      <p:grpSp>
        <p:nvGrpSpPr>
          <p:cNvPr id="18440" name="Group 50"/>
          <p:cNvGrpSpPr>
            <a:grpSpLocks/>
          </p:cNvGrpSpPr>
          <p:nvPr/>
        </p:nvGrpSpPr>
        <p:grpSpPr bwMode="auto">
          <a:xfrm>
            <a:off x="468313" y="1484313"/>
            <a:ext cx="2016125" cy="1031875"/>
            <a:chOff x="295" y="1842"/>
            <a:chExt cx="1270" cy="650"/>
          </a:xfrm>
        </p:grpSpPr>
        <p:sp>
          <p:nvSpPr>
            <p:cNvPr id="18481" name="Text Box 6"/>
            <p:cNvSpPr txBox="1">
              <a:spLocks noChangeArrowheads="1"/>
            </p:cNvSpPr>
            <p:nvPr/>
          </p:nvSpPr>
          <p:spPr bwMode="auto">
            <a:xfrm>
              <a:off x="295" y="1842"/>
              <a:ext cx="1270" cy="359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8000" rIns="54000" bIns="5400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>
                  <a:latin typeface="+mn-lt"/>
                </a:rPr>
                <a:t>Газовая «шапка»</a:t>
              </a:r>
              <a:br>
                <a:rPr lang="ru-RU" sz="1600">
                  <a:latin typeface="+mn-lt"/>
                </a:rPr>
              </a:br>
              <a:endParaRPr lang="ru-RU" sz="1600">
                <a:latin typeface="+mn-lt"/>
              </a:endParaRPr>
            </a:p>
          </p:txBody>
        </p:sp>
        <p:sp>
          <p:nvSpPr>
            <p:cNvPr id="18482" name="Text Box 7"/>
            <p:cNvSpPr txBox="1">
              <a:spLocks noChangeArrowheads="1"/>
            </p:cNvSpPr>
            <p:nvPr/>
          </p:nvSpPr>
          <p:spPr bwMode="auto">
            <a:xfrm>
              <a:off x="295" y="2133"/>
              <a:ext cx="1270" cy="359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8000" rIns="54000" bIns="5400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>
                  <a:solidFill>
                    <a:schemeClr val="bg1"/>
                  </a:solidFill>
                  <a:latin typeface="+mn-lt"/>
                </a:rPr>
                <a:t>Газ, растворенный в нефти</a:t>
              </a:r>
            </a:p>
          </p:txBody>
        </p:sp>
      </p:grp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4500563" y="1484313"/>
            <a:ext cx="1727200" cy="1022350"/>
          </a:xfrm>
          <a:prstGeom prst="rect">
            <a:avLst/>
          </a:prstGeom>
          <a:solidFill>
            <a:srgbClr val="CCCC00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8000" rIns="18000" bIns="180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>
                <a:latin typeface="+mn-lt"/>
              </a:rPr>
              <a:t>Различные стадии разработки месторождений</a:t>
            </a:r>
          </a:p>
        </p:txBody>
      </p:sp>
      <p:sp>
        <p:nvSpPr>
          <p:cNvPr id="18442" name="Text Box 9"/>
          <p:cNvSpPr txBox="1">
            <a:spLocks noChangeArrowheads="1"/>
          </p:cNvSpPr>
          <p:nvPr/>
        </p:nvSpPr>
        <p:spPr bwMode="auto">
          <a:xfrm>
            <a:off x="6300788" y="1484313"/>
            <a:ext cx="2232025" cy="1022350"/>
          </a:xfrm>
          <a:prstGeom prst="rect">
            <a:avLst/>
          </a:prstGeom>
          <a:solidFill>
            <a:srgbClr val="CCCC00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8000" rIns="18000" bIns="180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>
                <a:latin typeface="+mn-lt"/>
              </a:rPr>
              <a:t>Различные примеси:</a:t>
            </a:r>
          </a:p>
          <a:p>
            <a:pPr algn="ctr" eaLnBrk="1" hangingPunct="1"/>
            <a:r>
              <a:rPr lang="en-US" sz="1600">
                <a:latin typeface="+mn-lt"/>
              </a:rPr>
              <a:t>N</a:t>
            </a:r>
            <a:r>
              <a:rPr lang="ru-RU" sz="1600" baseline="-25000">
                <a:latin typeface="+mn-lt"/>
              </a:rPr>
              <a:t>2</a:t>
            </a:r>
            <a:r>
              <a:rPr lang="ru-RU" sz="1600">
                <a:latin typeface="+mn-lt"/>
              </a:rPr>
              <a:t>, </a:t>
            </a:r>
            <a:r>
              <a:rPr lang="en-US" sz="1600">
                <a:latin typeface="+mn-lt"/>
              </a:rPr>
              <a:t>CO</a:t>
            </a:r>
            <a:r>
              <a:rPr lang="ru-RU" sz="1600" baseline="-25000">
                <a:latin typeface="+mn-lt"/>
              </a:rPr>
              <a:t>2</a:t>
            </a:r>
            <a:r>
              <a:rPr lang="ru-RU" sz="1600">
                <a:latin typeface="+mn-lt"/>
              </a:rPr>
              <a:t>, </a:t>
            </a:r>
            <a:r>
              <a:rPr lang="en-US" sz="1600">
                <a:latin typeface="+mn-lt"/>
              </a:rPr>
              <a:t>H</a:t>
            </a:r>
            <a:r>
              <a:rPr lang="ru-RU" sz="1600" baseline="-25000">
                <a:latin typeface="+mn-lt"/>
              </a:rPr>
              <a:t>2</a:t>
            </a:r>
            <a:r>
              <a:rPr lang="en-US" sz="1600">
                <a:latin typeface="+mn-lt"/>
              </a:rPr>
              <a:t>S</a:t>
            </a:r>
            <a:r>
              <a:rPr lang="ru-RU" sz="1600">
                <a:latin typeface="+mn-lt"/>
              </a:rPr>
              <a:t>, Не, О</a:t>
            </a:r>
            <a:r>
              <a:rPr lang="ru-RU" sz="1600" baseline="-25000">
                <a:latin typeface="+mn-lt"/>
              </a:rPr>
              <a:t>2</a:t>
            </a:r>
            <a:r>
              <a:rPr lang="ru-RU" sz="1600">
                <a:latin typeface="+mn-lt"/>
              </a:rPr>
              <a:t>,</a:t>
            </a:r>
            <a:br>
              <a:rPr lang="ru-RU" sz="1600">
                <a:latin typeface="+mn-lt"/>
              </a:rPr>
            </a:br>
            <a:r>
              <a:rPr lang="ru-RU" sz="1600">
                <a:latin typeface="+mn-lt"/>
              </a:rPr>
              <a:t>меркаптаны.</a:t>
            </a:r>
            <a:br>
              <a:rPr lang="ru-RU" sz="1600">
                <a:latin typeface="+mn-lt"/>
              </a:rPr>
            </a:br>
            <a:r>
              <a:rPr lang="ru-RU" sz="1600">
                <a:latin typeface="+mn-lt"/>
              </a:rPr>
              <a:t>Пары Н</a:t>
            </a:r>
            <a:r>
              <a:rPr lang="ru-RU" sz="1600" baseline="-25000">
                <a:latin typeface="+mn-lt"/>
              </a:rPr>
              <a:t>2</a:t>
            </a:r>
            <a:r>
              <a:rPr lang="ru-RU" sz="1600">
                <a:latin typeface="+mn-lt"/>
              </a:rPr>
              <a:t>О</a:t>
            </a:r>
          </a:p>
        </p:txBody>
      </p:sp>
      <p:graphicFrame>
        <p:nvGraphicFramePr>
          <p:cNvPr id="261333" name="Group 2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89670"/>
              </p:ext>
            </p:extLst>
          </p:nvPr>
        </p:nvGraphicFramePr>
        <p:xfrm>
          <a:off x="539750" y="2924175"/>
          <a:ext cx="7921625" cy="1493838"/>
        </p:xfrm>
        <a:graphic>
          <a:graphicData uri="http://schemas.openxmlformats.org/drawingml/2006/table">
            <a:tbl>
              <a:tblPr/>
              <a:tblGrid>
                <a:gridCol w="1873250"/>
                <a:gridCol w="719138"/>
                <a:gridCol w="647700"/>
                <a:gridCol w="649287"/>
                <a:gridCol w="719138"/>
                <a:gridCol w="720725"/>
                <a:gridCol w="811212"/>
                <a:gridCol w="782638"/>
                <a:gridCol w="998537"/>
              </a:tblGrid>
              <a:tr h="396324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Сильное «колебание» состава ПНГ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7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Компонент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СН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</a:t>
                      </a:r>
                      <a:r>
                        <a:rPr kumimoji="0" lang="ru-RU" sz="15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Приме-си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Ср. содержание,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40-80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4-20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4-18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2-10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1-5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1,5-2,0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0,2-1,0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до 20 %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7" name="AutoShape 206"/>
          <p:cNvSpPr>
            <a:spLocks noChangeArrowheads="1"/>
          </p:cNvSpPr>
          <p:nvPr/>
        </p:nvSpPr>
        <p:spPr bwMode="auto">
          <a:xfrm rot="5400000">
            <a:off x="1224757" y="2383631"/>
            <a:ext cx="431800" cy="649287"/>
          </a:xfrm>
          <a:custGeom>
            <a:avLst/>
            <a:gdLst>
              <a:gd name="T0" fmla="*/ 129420076 w 21600"/>
              <a:gd name="T1" fmla="*/ 0 h 21600"/>
              <a:gd name="T2" fmla="*/ 0 w 21600"/>
              <a:gd name="T3" fmla="*/ 293341344 h 21600"/>
              <a:gd name="T4" fmla="*/ 129420076 w 21600"/>
              <a:gd name="T5" fmla="*/ 586681816 h 21600"/>
              <a:gd name="T6" fmla="*/ 172560114 w 21600"/>
              <a:gd name="T7" fmla="*/ 29334134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8478" name="AutoShape 214"/>
          <p:cNvSpPr>
            <a:spLocks noChangeArrowheads="1"/>
          </p:cNvSpPr>
          <p:nvPr/>
        </p:nvSpPr>
        <p:spPr bwMode="auto">
          <a:xfrm rot="5400000">
            <a:off x="4152900" y="4376738"/>
            <a:ext cx="693737" cy="865188"/>
          </a:xfrm>
          <a:custGeom>
            <a:avLst/>
            <a:gdLst>
              <a:gd name="T0" fmla="*/ 617434152 w 21600"/>
              <a:gd name="T1" fmla="*/ 0 h 21600"/>
              <a:gd name="T2" fmla="*/ 0 w 21600"/>
              <a:gd name="T3" fmla="*/ 694055135 h 21600"/>
              <a:gd name="T4" fmla="*/ 617434152 w 21600"/>
              <a:gd name="T5" fmla="*/ 1388110231 h 21600"/>
              <a:gd name="T6" fmla="*/ 889224443 w 21600"/>
              <a:gd name="T7" fmla="*/ 69405513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350 h 21600"/>
              <a:gd name="T14" fmla="*/ 18268 w 21600"/>
              <a:gd name="T15" fmla="*/ 1625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998" y="0"/>
                </a:moveTo>
                <a:lnTo>
                  <a:pt x="14998" y="5350"/>
                </a:lnTo>
                <a:lnTo>
                  <a:pt x="3375" y="5350"/>
                </a:lnTo>
                <a:lnTo>
                  <a:pt x="3375" y="16250"/>
                </a:lnTo>
                <a:lnTo>
                  <a:pt x="14998" y="16250"/>
                </a:lnTo>
                <a:lnTo>
                  <a:pt x="14998" y="21600"/>
                </a:lnTo>
                <a:lnTo>
                  <a:pt x="21600" y="10800"/>
                </a:lnTo>
                <a:lnTo>
                  <a:pt x="14998" y="0"/>
                </a:lnTo>
                <a:close/>
              </a:path>
              <a:path w="21600" h="21600">
                <a:moveTo>
                  <a:pt x="1350" y="5350"/>
                </a:moveTo>
                <a:lnTo>
                  <a:pt x="1350" y="16250"/>
                </a:lnTo>
                <a:lnTo>
                  <a:pt x="2700" y="16250"/>
                </a:lnTo>
                <a:lnTo>
                  <a:pt x="2700" y="5350"/>
                </a:lnTo>
                <a:lnTo>
                  <a:pt x="1350" y="5350"/>
                </a:lnTo>
                <a:close/>
              </a:path>
              <a:path w="21600" h="21600">
                <a:moveTo>
                  <a:pt x="0" y="5350"/>
                </a:moveTo>
                <a:lnTo>
                  <a:pt x="0" y="16250"/>
                </a:lnTo>
                <a:lnTo>
                  <a:pt x="675" y="16250"/>
                </a:lnTo>
                <a:lnTo>
                  <a:pt x="675" y="5350"/>
                </a:lnTo>
                <a:lnTo>
                  <a:pt x="0" y="5350"/>
                </a:lnTo>
                <a:close/>
              </a:path>
            </a:pathLst>
          </a:cu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8479" name="Text Box 215"/>
          <p:cNvSpPr txBox="1">
            <a:spLocks noChangeArrowheads="1"/>
          </p:cNvSpPr>
          <p:nvPr/>
        </p:nvSpPr>
        <p:spPr bwMode="auto">
          <a:xfrm>
            <a:off x="4905375" y="4341813"/>
            <a:ext cx="3600450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700" i="1" dirty="0">
                <a:solidFill>
                  <a:schemeClr val="accent6"/>
                </a:solidFill>
                <a:latin typeface="+mn-lt"/>
              </a:rPr>
              <a:t>Газохроматографический метод определения калорийности?</a:t>
            </a:r>
          </a:p>
        </p:txBody>
      </p:sp>
      <p:sp>
        <p:nvSpPr>
          <p:cNvPr id="18480" name="Text Box 216"/>
          <p:cNvSpPr txBox="1">
            <a:spLocks noChangeArrowheads="1"/>
          </p:cNvSpPr>
          <p:nvPr/>
        </p:nvSpPr>
        <p:spPr bwMode="auto">
          <a:xfrm>
            <a:off x="2051050" y="5178425"/>
            <a:ext cx="4968875" cy="101282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90000" rIns="90000" bIns="900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>
                <a:latin typeface="+mn-lt"/>
              </a:rPr>
              <a:t>Использование метода прямого калориметрического измерения теплоты сгорания ПНГ</a:t>
            </a:r>
          </a:p>
        </p:txBody>
      </p:sp>
    </p:spTree>
    <p:extLst>
      <p:ext uri="{BB962C8B-B14F-4D97-AF65-F5344CB8AC3E}">
        <p14:creationId xmlns:p14="http://schemas.microsoft.com/office/powerpoint/2010/main" val="103628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0" y="458670"/>
            <a:ext cx="91440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600" dirty="0">
                <a:solidFill>
                  <a:schemeClr val="accent6"/>
                </a:solidFill>
                <a:latin typeface="+mj-lt"/>
              </a:rPr>
              <a:t>Теплота сгорания </a:t>
            </a:r>
            <a:r>
              <a:rPr lang="ru-RU" sz="2600" dirty="0" err="1">
                <a:solidFill>
                  <a:schemeClr val="accent6"/>
                </a:solidFill>
                <a:latin typeface="+mj-lt"/>
              </a:rPr>
              <a:t>ПНГ</a:t>
            </a:r>
            <a:r>
              <a:rPr lang="ru-RU" sz="2600" dirty="0">
                <a:solidFill>
                  <a:schemeClr val="accent6"/>
                </a:solidFill>
                <a:latin typeface="+mj-lt"/>
              </a:rPr>
              <a:t> и </a:t>
            </a:r>
          </a:p>
          <a:p>
            <a:pPr eaLnBrk="1" hangingPunct="1"/>
            <a:r>
              <a:rPr lang="ru-RU" sz="2600" dirty="0">
                <a:solidFill>
                  <a:schemeClr val="accent6"/>
                </a:solidFill>
                <a:latin typeface="+mj-lt"/>
              </a:rPr>
              <a:t>метрологические характеристики газовых калориметров в составе </a:t>
            </a:r>
            <a:r>
              <a:rPr lang="ru-RU" sz="2600" dirty="0" err="1">
                <a:solidFill>
                  <a:schemeClr val="accent6"/>
                </a:solidFill>
                <a:latin typeface="+mj-lt"/>
              </a:rPr>
              <a:t>ГПЭ</a:t>
            </a:r>
            <a:r>
              <a:rPr lang="ru-RU" sz="2600" dirty="0">
                <a:solidFill>
                  <a:schemeClr val="accent6"/>
                </a:solidFill>
                <a:latin typeface="+mj-lt"/>
              </a:rPr>
              <a:t> единиц энергии сгорания (ГЭТ 16-2010)</a:t>
            </a:r>
          </a:p>
        </p:txBody>
      </p:sp>
      <p:graphicFrame>
        <p:nvGraphicFramePr>
          <p:cNvPr id="20509" name="Group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7889"/>
              </p:ext>
            </p:extLst>
          </p:nvPr>
        </p:nvGraphicFramePr>
        <p:xfrm>
          <a:off x="468313" y="3779940"/>
          <a:ext cx="8064500" cy="220186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3897312"/>
                <a:gridCol w="2084388"/>
                <a:gridCol w="20828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Характеристика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«КАТЕТ»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«В-06АК»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Диапазон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10-50 МДж/м</a:t>
                      </a:r>
                      <a:r>
                        <a:rPr kumimoji="0" lang="ru-RU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Погрешность воспроизведения единицы абсолютным методом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14·10</a:t>
                      </a:r>
                      <a:r>
                        <a:rPr kumimoji="0" lang="ru-RU" sz="24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-4</a:t>
                      </a:r>
                      <a:endParaRPr kumimoji="0" lang="ru-RU" sz="2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—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36006" marB="36006" anchor="ctr" horzOverflow="overflow"/>
                </a:tc>
              </a:tr>
              <a:tr h="6429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Погрешность передачи единицы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16·10</a:t>
                      </a:r>
                      <a:r>
                        <a:rPr kumimoji="0" lang="ru-RU" sz="24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-4</a:t>
                      </a:r>
                      <a:endParaRPr kumimoji="0" lang="ru-RU" sz="2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22·10</a:t>
                      </a:r>
                      <a:r>
                        <a:rPr kumimoji="0" lang="ru-RU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-4</a:t>
                      </a:r>
                      <a:endParaRPr kumimoji="0" lang="ru-RU" sz="2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/>
                </a:tc>
              </a:tr>
            </a:tbl>
          </a:graphicData>
        </a:graphic>
      </p:graphicFrame>
      <p:sp>
        <p:nvSpPr>
          <p:cNvPr id="20506" name="Text Box 249"/>
          <p:cNvSpPr txBox="1">
            <a:spLocks noChangeArrowheads="1"/>
          </p:cNvSpPr>
          <p:nvPr/>
        </p:nvSpPr>
        <p:spPr bwMode="auto">
          <a:xfrm>
            <a:off x="461873" y="2123855"/>
            <a:ext cx="80645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600" dirty="0" err="1">
                <a:solidFill>
                  <a:schemeClr val="bg2"/>
                </a:solidFill>
                <a:latin typeface="+mn-lt"/>
              </a:rPr>
              <a:t>ПНГ</a:t>
            </a:r>
            <a:r>
              <a:rPr lang="ru-RU" sz="2600" dirty="0">
                <a:solidFill>
                  <a:schemeClr val="bg2"/>
                </a:solidFill>
                <a:latin typeface="+mn-lt"/>
              </a:rPr>
              <a:t> имеет высокую теплоту сгорания от 34 до </a:t>
            </a:r>
            <a:r>
              <a:rPr lang="en-US" sz="2600" dirty="0" smtClean="0">
                <a:solidFill>
                  <a:schemeClr val="bg2"/>
                </a:solidFill>
                <a:latin typeface="+mn-lt"/>
              </a:rPr>
              <a:t>7</a:t>
            </a:r>
            <a:r>
              <a:rPr lang="ru-RU" sz="2600" dirty="0" smtClean="0">
                <a:solidFill>
                  <a:schemeClr val="bg2"/>
                </a:solidFill>
                <a:latin typeface="+mn-lt"/>
              </a:rPr>
              <a:t>0 </a:t>
            </a:r>
            <a:r>
              <a:rPr lang="ru-RU" sz="2600" dirty="0">
                <a:solidFill>
                  <a:schemeClr val="bg2"/>
                </a:solidFill>
                <a:latin typeface="+mn-lt"/>
              </a:rPr>
              <a:t>МДж/м</a:t>
            </a:r>
            <a:r>
              <a:rPr lang="ru-RU" sz="2600" baseline="30000" dirty="0">
                <a:solidFill>
                  <a:schemeClr val="bg2"/>
                </a:solidFill>
                <a:latin typeface="+mn-lt"/>
              </a:rPr>
              <a:t>3</a:t>
            </a:r>
            <a:endParaRPr lang="ru-RU" sz="2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507" name="Text Box 257"/>
          <p:cNvSpPr txBox="1">
            <a:spLocks noChangeArrowheads="1"/>
          </p:cNvSpPr>
          <p:nvPr/>
        </p:nvSpPr>
        <p:spPr bwMode="auto">
          <a:xfrm>
            <a:off x="323850" y="2987777"/>
            <a:ext cx="8135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dirty="0">
                <a:latin typeface="+mn-lt"/>
              </a:rPr>
              <a:t>Метрологические характеристики газовых калориметров в составе </a:t>
            </a:r>
            <a:r>
              <a:rPr lang="ru-RU" sz="2000" dirty="0" err="1">
                <a:latin typeface="+mn-lt"/>
              </a:rPr>
              <a:t>ГПЭ</a:t>
            </a:r>
            <a:r>
              <a:rPr lang="ru-RU" sz="2000" dirty="0">
                <a:latin typeface="+mn-lt"/>
              </a:rPr>
              <a:t> единиц энергии сгорания (ГЭТ 16-2010)</a:t>
            </a:r>
          </a:p>
        </p:txBody>
      </p:sp>
    </p:spTree>
    <p:extLst>
      <p:ext uri="{BB962C8B-B14F-4D97-AF65-F5344CB8AC3E}">
        <p14:creationId xmlns:p14="http://schemas.microsoft.com/office/powerpoint/2010/main" val="32071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0" y="437356"/>
            <a:ext cx="9143999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500" dirty="0">
                <a:solidFill>
                  <a:schemeClr val="bg2"/>
                </a:solidFill>
                <a:latin typeface="+mj-lt"/>
              </a:rPr>
              <a:t>Метрологические задачи, связанные с измерениями объемной теплоты сгорания (</a:t>
            </a:r>
            <a:r>
              <a:rPr lang="ru-RU" sz="2500" dirty="0" err="1">
                <a:solidFill>
                  <a:schemeClr val="bg2"/>
                </a:solidFill>
                <a:latin typeface="+mj-lt"/>
              </a:rPr>
              <a:t>ОТС</a:t>
            </a:r>
            <a:r>
              <a:rPr lang="ru-RU" sz="2500" dirty="0">
                <a:solidFill>
                  <a:schemeClr val="bg2"/>
                </a:solidFill>
                <a:latin typeface="+mj-lt"/>
              </a:rPr>
              <a:t>) </a:t>
            </a:r>
            <a:r>
              <a:rPr lang="ru-RU" sz="2500" dirty="0" err="1">
                <a:solidFill>
                  <a:schemeClr val="bg2"/>
                </a:solidFill>
                <a:latin typeface="+mj-lt"/>
              </a:rPr>
              <a:t>ПНГ</a:t>
            </a:r>
            <a:r>
              <a:rPr lang="ru-RU" sz="2500" dirty="0">
                <a:solidFill>
                  <a:schemeClr val="bg2"/>
                </a:solidFill>
                <a:latin typeface="+mj-lt"/>
              </a:rPr>
              <a:t> прямым калориметрическим методом</a:t>
            </a:r>
          </a:p>
        </p:txBody>
      </p:sp>
      <p:sp>
        <p:nvSpPr>
          <p:cNvPr id="21509" name="Line 4"/>
          <p:cNvSpPr>
            <a:spLocks noChangeShapeType="1"/>
          </p:cNvSpPr>
          <p:nvPr/>
        </p:nvSpPr>
        <p:spPr bwMode="auto">
          <a:xfrm>
            <a:off x="2466975" y="462994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atin typeface="+mn-lt"/>
            </a:endParaRP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539750" y="2499518"/>
            <a:ext cx="8064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sz="2600" u="sng" dirty="0">
                <a:latin typeface="+mn-lt"/>
              </a:rPr>
              <a:t>1 этап:</a:t>
            </a:r>
            <a:r>
              <a:rPr lang="ru-RU" sz="2600" dirty="0">
                <a:latin typeface="+mn-lt"/>
              </a:rPr>
              <a:t> </a:t>
            </a:r>
            <a:r>
              <a:rPr lang="ru-RU" sz="2600" i="1" dirty="0">
                <a:latin typeface="+mn-lt"/>
              </a:rPr>
              <a:t>Расширение диапазона измерений </a:t>
            </a:r>
            <a:r>
              <a:rPr lang="ru-RU" sz="2600" i="1" dirty="0" err="1">
                <a:latin typeface="+mn-lt"/>
              </a:rPr>
              <a:t>ОТС</a:t>
            </a:r>
            <a:endParaRPr lang="ru-RU" sz="2600" i="1" dirty="0">
              <a:latin typeface="+mn-lt"/>
            </a:endParaRPr>
          </a:p>
        </p:txBody>
      </p:sp>
      <p:sp>
        <p:nvSpPr>
          <p:cNvPr id="21511" name="Text Box 13"/>
          <p:cNvSpPr txBox="1">
            <a:spLocks noChangeArrowheads="1"/>
          </p:cNvSpPr>
          <p:nvPr/>
        </p:nvSpPr>
        <p:spPr bwMode="auto">
          <a:xfrm>
            <a:off x="5867400" y="3363118"/>
            <a:ext cx="2733675" cy="2543175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200" i="1" dirty="0">
                <a:solidFill>
                  <a:schemeClr val="accent3"/>
                </a:solidFill>
                <a:latin typeface="+mn-lt"/>
              </a:rPr>
              <a:t/>
            </a:r>
            <a:br>
              <a:rPr lang="ru-RU" sz="3200" i="1" dirty="0">
                <a:solidFill>
                  <a:schemeClr val="accent3"/>
                </a:solidFill>
                <a:latin typeface="+mn-lt"/>
              </a:rPr>
            </a:br>
            <a:r>
              <a:rPr lang="ru-RU" sz="2000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Разработка новых методик расчета </a:t>
            </a:r>
            <a:r>
              <a:rPr lang="ru-RU" sz="2000" i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ОТС</a:t>
            </a:r>
            <a:r>
              <a:rPr lang="ru-RU" sz="2000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ПНГ</a:t>
            </a:r>
            <a:r>
              <a:rPr lang="ru-RU" sz="2000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в области газовой хроматографии</a:t>
            </a:r>
            <a:r>
              <a:rPr lang="ru-RU" sz="2000" i="1" dirty="0">
                <a:solidFill>
                  <a:schemeClr val="accent3"/>
                </a:solidFill>
                <a:latin typeface="+mn-lt"/>
              </a:rPr>
              <a:t/>
            </a:r>
            <a:br>
              <a:rPr lang="ru-RU" sz="2000" i="1" dirty="0">
                <a:solidFill>
                  <a:schemeClr val="accent3"/>
                </a:solidFill>
                <a:latin typeface="+mn-lt"/>
              </a:rPr>
            </a:br>
            <a:endParaRPr lang="ru-RU" sz="3200" i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1512" name="Text Box 14"/>
          <p:cNvSpPr txBox="1">
            <a:spLocks noChangeArrowheads="1"/>
          </p:cNvSpPr>
          <p:nvPr/>
        </p:nvSpPr>
        <p:spPr bwMode="auto">
          <a:xfrm>
            <a:off x="539750" y="3290093"/>
            <a:ext cx="2952750" cy="266700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i="1" dirty="0">
                <a:solidFill>
                  <a:schemeClr val="accent1"/>
                </a:solidFill>
                <a:latin typeface="+mn-lt"/>
              </a:rPr>
              <a:t>Создание нового </a:t>
            </a:r>
            <a:r>
              <a:rPr lang="ru-RU" sz="2000" i="1" dirty="0" smtClean="0">
                <a:solidFill>
                  <a:schemeClr val="accent1"/>
                </a:solidFill>
                <a:latin typeface="+mn-lt"/>
              </a:rPr>
              <a:t>газового 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калориметра в составе ГЭТ 16-2010</a:t>
            </a:r>
            <a:br>
              <a:rPr lang="ru-RU" sz="2000" i="1" dirty="0">
                <a:solidFill>
                  <a:schemeClr val="accent1"/>
                </a:solidFill>
                <a:latin typeface="+mn-lt"/>
              </a:rPr>
            </a:br>
            <a:r>
              <a:rPr lang="ru-RU" sz="2000" i="1" dirty="0">
                <a:solidFill>
                  <a:schemeClr val="accent1"/>
                </a:solidFill>
                <a:latin typeface="+mn-lt"/>
              </a:rPr>
              <a:t>с диапазоном измерений ОТС</a:t>
            </a:r>
            <a:br>
              <a:rPr lang="ru-RU" sz="2000" i="1" dirty="0">
                <a:solidFill>
                  <a:schemeClr val="accent1"/>
                </a:solidFill>
                <a:latin typeface="+mn-lt"/>
              </a:rPr>
            </a:br>
            <a:r>
              <a:rPr lang="ru-RU" sz="2600" i="1" dirty="0">
                <a:solidFill>
                  <a:schemeClr val="accent1"/>
                </a:solidFill>
                <a:latin typeface="+mn-lt"/>
              </a:rPr>
              <a:t>от 50 до </a:t>
            </a:r>
            <a:r>
              <a:rPr lang="en-US" sz="2600" i="1" dirty="0" smtClean="0">
                <a:solidFill>
                  <a:schemeClr val="accent1"/>
                </a:solidFill>
                <a:latin typeface="+mn-lt"/>
              </a:rPr>
              <a:t>9</a:t>
            </a:r>
            <a:r>
              <a:rPr lang="ru-RU" sz="2600" i="1" dirty="0" smtClean="0">
                <a:solidFill>
                  <a:schemeClr val="accent1"/>
                </a:solidFill>
                <a:latin typeface="+mn-lt"/>
              </a:rPr>
              <a:t>0 </a:t>
            </a:r>
            <a:r>
              <a:rPr lang="ru-RU" sz="2600" i="1" dirty="0">
                <a:solidFill>
                  <a:schemeClr val="accent1"/>
                </a:solidFill>
                <a:latin typeface="+mn-lt"/>
              </a:rPr>
              <a:t>МДж/м</a:t>
            </a:r>
            <a:r>
              <a:rPr lang="ru-RU" sz="2600" i="1" baseline="30000" dirty="0">
                <a:solidFill>
                  <a:schemeClr val="accent1"/>
                </a:solidFill>
                <a:latin typeface="+mn-lt"/>
              </a:rPr>
              <a:t>3</a:t>
            </a:r>
          </a:p>
        </p:txBody>
      </p:sp>
      <p:sp>
        <p:nvSpPr>
          <p:cNvPr id="21513" name="Text Box 5"/>
          <p:cNvSpPr txBox="1">
            <a:spLocks noChangeArrowheads="1"/>
          </p:cNvSpPr>
          <p:nvPr/>
        </p:nvSpPr>
        <p:spPr bwMode="auto">
          <a:xfrm>
            <a:off x="0" y="1778793"/>
            <a:ext cx="914399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sz="2800" u="sng" dirty="0">
                <a:latin typeface="+mn-lt"/>
              </a:rPr>
              <a:t>Эталонный уровень</a:t>
            </a:r>
          </a:p>
        </p:txBody>
      </p:sp>
      <p:sp>
        <p:nvSpPr>
          <p:cNvPr id="21514" name="AutoShape 18"/>
          <p:cNvSpPr>
            <a:spLocks noChangeArrowheads="1"/>
          </p:cNvSpPr>
          <p:nvPr/>
        </p:nvSpPr>
        <p:spPr bwMode="auto">
          <a:xfrm>
            <a:off x="3492500" y="3361531"/>
            <a:ext cx="2374900" cy="2447925"/>
          </a:xfrm>
          <a:prstGeom prst="leftRightArrow">
            <a:avLst>
              <a:gd name="adj1" fmla="val 50000"/>
              <a:gd name="adj2" fmla="val 20000"/>
            </a:avLst>
          </a:prstGeom>
          <a:noFill/>
          <a:ln w="12700">
            <a:solidFill>
              <a:schemeClr val="folHlink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21515" name="Text Box 17"/>
          <p:cNvSpPr txBox="1">
            <a:spLocks noChangeArrowheads="1"/>
          </p:cNvSpPr>
          <p:nvPr/>
        </p:nvSpPr>
        <p:spPr bwMode="auto">
          <a:xfrm>
            <a:off x="3132138" y="4082256"/>
            <a:ext cx="3097212" cy="1252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dirty="0" smtClean="0">
                <a:latin typeface="+mn-lt"/>
              </a:rPr>
              <a:t>Методические вопросы измерений объемной </a:t>
            </a:r>
            <a:r>
              <a:rPr lang="ru-RU" sz="1600" dirty="0">
                <a:latin typeface="+mn-lt"/>
              </a:rPr>
              <a:t>теплоты</a:t>
            </a:r>
            <a:br>
              <a:rPr lang="ru-RU" sz="1600" dirty="0">
                <a:latin typeface="+mn-lt"/>
              </a:rPr>
            </a:br>
            <a:r>
              <a:rPr lang="ru-RU" sz="1600" dirty="0">
                <a:latin typeface="+mn-lt"/>
              </a:rPr>
              <a:t>сгорания ПНГ</a:t>
            </a:r>
            <a:br>
              <a:rPr lang="ru-RU" sz="1600" dirty="0">
                <a:latin typeface="+mn-lt"/>
              </a:rPr>
            </a:b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746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6"/>
          <p:cNvGrpSpPr>
            <a:grpSpLocks/>
          </p:cNvGrpSpPr>
          <p:nvPr/>
        </p:nvGrpSpPr>
        <p:grpSpPr bwMode="auto">
          <a:xfrm>
            <a:off x="687323" y="601851"/>
            <a:ext cx="2165918" cy="1251499"/>
            <a:chOff x="5935" y="2840"/>
            <a:chExt cx="2076" cy="1319"/>
          </a:xfrm>
        </p:grpSpPr>
        <p:sp>
          <p:nvSpPr>
            <p:cNvPr id="16393" name="Oval 7" descr="Пергамент"/>
            <p:cNvSpPr>
              <a:spLocks noChangeArrowheads="1"/>
            </p:cNvSpPr>
            <p:nvPr/>
          </p:nvSpPr>
          <p:spPr bwMode="auto">
            <a:xfrm>
              <a:off x="6352" y="2840"/>
              <a:ext cx="1135" cy="1130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6557" y="3066"/>
              <a:ext cx="703" cy="711"/>
            </a:xfrm>
            <a:prstGeom prst="ellipse">
              <a:avLst/>
            </a:prstGeom>
            <a:solidFill>
              <a:srgbClr val="FFFFFF"/>
            </a:solidFill>
            <a:ln w="76200">
              <a:pattFill prst="horzBrick">
                <a:fgClr>
                  <a:srgbClr val="000000"/>
                </a:fgClr>
                <a:bgClr>
                  <a:srgbClr val="C0C0C0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5" name="AutoShape 9"/>
            <p:cNvSpPr>
              <a:spLocks noChangeArrowheads="1"/>
            </p:cNvSpPr>
            <p:nvPr/>
          </p:nvSpPr>
          <p:spPr bwMode="auto">
            <a:xfrm>
              <a:off x="5935" y="3607"/>
              <a:ext cx="2076" cy="552"/>
            </a:xfrm>
            <a:prstGeom prst="ribbon2">
              <a:avLst>
                <a:gd name="adj1" fmla="val 29343"/>
                <a:gd name="adj2" fmla="val 67333"/>
              </a:avLst>
            </a:prstGeom>
            <a:gradFill rotWithShape="0">
              <a:gsLst>
                <a:gs pos="0">
                  <a:srgbClr val="99CCFF"/>
                </a:gs>
                <a:gs pos="50000">
                  <a:srgbClr val="FFFFFF"/>
                </a:gs>
                <a:gs pos="100000">
                  <a:srgbClr val="99CCFF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graphicFrame>
          <p:nvGraphicFramePr>
            <p:cNvPr id="16396" name="Object 10"/>
            <p:cNvGraphicFramePr>
              <a:graphicFrameLocks noChangeAspect="1"/>
            </p:cNvGraphicFramePr>
            <p:nvPr/>
          </p:nvGraphicFramePr>
          <p:xfrm>
            <a:off x="6637" y="3179"/>
            <a:ext cx="510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569" name="Точечный рисунок" r:id="rId4" imgW="1028844" imgH="1038370" progId="Paint.Picture">
                    <p:embed/>
                  </p:oleObj>
                </mc:Choice>
                <mc:Fallback>
                  <p:oleObj name="Точечный рисунок" r:id="rId4" imgW="1028844" imgH="1038370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37" y="3179"/>
                          <a:ext cx="510" cy="409"/>
                        </a:xfrm>
                        <a:prstGeom prst="rect">
                          <a:avLst/>
                        </a:prstGeom>
                        <a:solidFill>
                          <a:srgbClr val="33CCC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6297" y="3745"/>
              <a:ext cx="1325" cy="19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solidFill>
                    <a:srgbClr val="000000"/>
                  </a:solidFill>
                  <a:latin typeface="Times New Roman"/>
                  <a:cs typeface="Times New Roman"/>
                </a:rPr>
                <a:t>калориметрии</a:t>
              </a:r>
            </a:p>
          </p:txBody>
        </p:sp>
        <p:sp>
          <p:nvSpPr>
            <p:cNvPr id="1639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466" y="2953"/>
              <a:ext cx="907" cy="79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ru-RU" sz="3200" kern="10" spc="64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Л а б о р а т о р и я</a:t>
              </a:r>
            </a:p>
          </p:txBody>
        </p:sp>
        <p:sp>
          <p:nvSpPr>
            <p:cNvPr id="16399" name="Freeform 13"/>
            <p:cNvSpPr>
              <a:spLocks/>
            </p:cNvSpPr>
            <p:nvPr/>
          </p:nvSpPr>
          <p:spPr bwMode="auto">
            <a:xfrm>
              <a:off x="6582" y="3175"/>
              <a:ext cx="107" cy="78"/>
            </a:xfrm>
            <a:custGeom>
              <a:avLst/>
              <a:gdLst>
                <a:gd name="T0" fmla="*/ 0 w 266"/>
                <a:gd name="T1" fmla="*/ 0 h 194"/>
                <a:gd name="T2" fmla="*/ 0 w 266"/>
                <a:gd name="T3" fmla="*/ 0 h 194"/>
                <a:gd name="T4" fmla="*/ 0 w 266"/>
                <a:gd name="T5" fmla="*/ 0 h 194"/>
                <a:gd name="T6" fmla="*/ 0 w 266"/>
                <a:gd name="T7" fmla="*/ 0 h 194"/>
                <a:gd name="T8" fmla="*/ 0 w 266"/>
                <a:gd name="T9" fmla="*/ 0 h 194"/>
                <a:gd name="T10" fmla="*/ 0 w 266"/>
                <a:gd name="T11" fmla="*/ 0 h 194"/>
                <a:gd name="T12" fmla="*/ 0 w 266"/>
                <a:gd name="T13" fmla="*/ 0 h 194"/>
                <a:gd name="T14" fmla="*/ 0 w 266"/>
                <a:gd name="T15" fmla="*/ 0 h 194"/>
                <a:gd name="T16" fmla="*/ 0 w 266"/>
                <a:gd name="T17" fmla="*/ 0 h 194"/>
                <a:gd name="T18" fmla="*/ 0 w 266"/>
                <a:gd name="T19" fmla="*/ 0 h 194"/>
                <a:gd name="T20" fmla="*/ 0 w 266"/>
                <a:gd name="T21" fmla="*/ 0 h 194"/>
                <a:gd name="T22" fmla="*/ 0 w 266"/>
                <a:gd name="T23" fmla="*/ 0 h 194"/>
                <a:gd name="T24" fmla="*/ 0 w 266"/>
                <a:gd name="T25" fmla="*/ 0 h 194"/>
                <a:gd name="T26" fmla="*/ 0 w 266"/>
                <a:gd name="T27" fmla="*/ 0 h 194"/>
                <a:gd name="T28" fmla="*/ 0 w 266"/>
                <a:gd name="T29" fmla="*/ 0 h 194"/>
                <a:gd name="T30" fmla="*/ 0 w 266"/>
                <a:gd name="T31" fmla="*/ 0 h 194"/>
                <a:gd name="T32" fmla="*/ 0 w 266"/>
                <a:gd name="T33" fmla="*/ 0 h 194"/>
                <a:gd name="T34" fmla="*/ 0 w 266"/>
                <a:gd name="T35" fmla="*/ 0 h 194"/>
                <a:gd name="T36" fmla="*/ 0 w 266"/>
                <a:gd name="T37" fmla="*/ 0 h 194"/>
                <a:gd name="T38" fmla="*/ 0 w 266"/>
                <a:gd name="T39" fmla="*/ 0 h 194"/>
                <a:gd name="T40" fmla="*/ 0 w 266"/>
                <a:gd name="T41" fmla="*/ 0 h 194"/>
                <a:gd name="T42" fmla="*/ 0 w 266"/>
                <a:gd name="T43" fmla="*/ 0 h 194"/>
                <a:gd name="T44" fmla="*/ 0 w 266"/>
                <a:gd name="T45" fmla="*/ 0 h 1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6"/>
                <a:gd name="T70" fmla="*/ 0 h 194"/>
                <a:gd name="T71" fmla="*/ 266 w 266"/>
                <a:gd name="T72" fmla="*/ 194 h 1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6" h="194">
                  <a:moveTo>
                    <a:pt x="121" y="49"/>
                  </a:moveTo>
                  <a:cubicBezTo>
                    <a:pt x="147" y="62"/>
                    <a:pt x="176" y="90"/>
                    <a:pt x="205" y="61"/>
                  </a:cubicBezTo>
                  <a:cubicBezTo>
                    <a:pt x="214" y="52"/>
                    <a:pt x="208" y="34"/>
                    <a:pt x="217" y="25"/>
                  </a:cubicBezTo>
                  <a:cubicBezTo>
                    <a:pt x="226" y="16"/>
                    <a:pt x="266" y="13"/>
                    <a:pt x="253" y="13"/>
                  </a:cubicBezTo>
                  <a:cubicBezTo>
                    <a:pt x="237" y="13"/>
                    <a:pt x="221" y="21"/>
                    <a:pt x="205" y="25"/>
                  </a:cubicBezTo>
                  <a:cubicBezTo>
                    <a:pt x="189" y="49"/>
                    <a:pt x="173" y="73"/>
                    <a:pt x="157" y="97"/>
                  </a:cubicBezTo>
                  <a:cubicBezTo>
                    <a:pt x="126" y="144"/>
                    <a:pt x="119" y="138"/>
                    <a:pt x="169" y="121"/>
                  </a:cubicBezTo>
                  <a:cubicBezTo>
                    <a:pt x="170" y="120"/>
                    <a:pt x="215" y="59"/>
                    <a:pt x="205" y="49"/>
                  </a:cubicBezTo>
                  <a:cubicBezTo>
                    <a:pt x="195" y="39"/>
                    <a:pt x="113" y="98"/>
                    <a:pt x="205" y="37"/>
                  </a:cubicBezTo>
                  <a:cubicBezTo>
                    <a:pt x="193" y="33"/>
                    <a:pt x="169" y="38"/>
                    <a:pt x="169" y="25"/>
                  </a:cubicBezTo>
                  <a:cubicBezTo>
                    <a:pt x="169" y="12"/>
                    <a:pt x="214" y="4"/>
                    <a:pt x="205" y="13"/>
                  </a:cubicBezTo>
                  <a:cubicBezTo>
                    <a:pt x="192" y="26"/>
                    <a:pt x="173" y="28"/>
                    <a:pt x="157" y="37"/>
                  </a:cubicBezTo>
                  <a:cubicBezTo>
                    <a:pt x="118" y="59"/>
                    <a:pt x="98" y="84"/>
                    <a:pt x="157" y="25"/>
                  </a:cubicBezTo>
                  <a:cubicBezTo>
                    <a:pt x="145" y="21"/>
                    <a:pt x="121" y="0"/>
                    <a:pt x="121" y="13"/>
                  </a:cubicBezTo>
                  <a:cubicBezTo>
                    <a:pt x="121" y="27"/>
                    <a:pt x="157" y="37"/>
                    <a:pt x="157" y="37"/>
                  </a:cubicBezTo>
                  <a:cubicBezTo>
                    <a:pt x="0" y="194"/>
                    <a:pt x="126" y="80"/>
                    <a:pt x="157" y="49"/>
                  </a:cubicBezTo>
                  <a:cubicBezTo>
                    <a:pt x="153" y="65"/>
                    <a:pt x="151" y="82"/>
                    <a:pt x="145" y="97"/>
                  </a:cubicBezTo>
                  <a:cubicBezTo>
                    <a:pt x="139" y="110"/>
                    <a:pt x="121" y="147"/>
                    <a:pt x="121" y="133"/>
                  </a:cubicBezTo>
                  <a:cubicBezTo>
                    <a:pt x="121" y="115"/>
                    <a:pt x="136" y="101"/>
                    <a:pt x="145" y="85"/>
                  </a:cubicBezTo>
                  <a:cubicBezTo>
                    <a:pt x="152" y="72"/>
                    <a:pt x="169" y="35"/>
                    <a:pt x="169" y="49"/>
                  </a:cubicBezTo>
                  <a:cubicBezTo>
                    <a:pt x="169" y="74"/>
                    <a:pt x="155" y="98"/>
                    <a:pt x="145" y="121"/>
                  </a:cubicBezTo>
                  <a:cubicBezTo>
                    <a:pt x="139" y="134"/>
                    <a:pt x="111" y="167"/>
                    <a:pt x="121" y="157"/>
                  </a:cubicBezTo>
                  <a:cubicBezTo>
                    <a:pt x="154" y="124"/>
                    <a:pt x="183" y="83"/>
                    <a:pt x="217" y="49"/>
                  </a:cubicBezTo>
                </a:path>
              </a:pathLst>
            </a:custGeom>
            <a:noFill/>
            <a:ln w="12700" cap="flat" cmpd="sng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083778" y="460140"/>
            <a:ext cx="5493667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/>
                </a:solidFill>
                <a:latin typeface="+mj-lt"/>
              </a:rPr>
              <a:t>Лаборатория калориметрии и высокочистых органических веществ метрологического назначения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738" y="4972050"/>
            <a:ext cx="8370887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/>
                </a:solidFill>
                <a:latin typeface="+mn-lt"/>
              </a:rPr>
              <a:t>Государственный первичный эталон единиц энергии сгорания, удельной энергии и объемной энергии сгорания </a:t>
            </a:r>
            <a:r>
              <a:rPr lang="ru-RU" sz="3200" b="1" dirty="0">
                <a:solidFill>
                  <a:schemeClr val="accent1"/>
                </a:solidFill>
                <a:latin typeface="+mn-lt"/>
              </a:rPr>
              <a:t>(ГЭТ 16-2010</a:t>
            </a:r>
            <a:r>
              <a:rPr lang="ru-RU" sz="3200" b="1" dirty="0" smtClean="0">
                <a:solidFill>
                  <a:schemeClr val="accent1"/>
                </a:solidFill>
                <a:latin typeface="+mn-lt"/>
              </a:rPr>
              <a:t>)</a:t>
            </a:r>
            <a:endParaRPr lang="ru-RU" sz="24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6390" name="Picture 3" descr="SSA406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8" y="2195513"/>
            <a:ext cx="3330575" cy="250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SSA406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2130425"/>
            <a:ext cx="2100263" cy="265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3263" y="2119313"/>
            <a:ext cx="1992312" cy="2659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2580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1"/>
            <a:ext cx="9147525" cy="129199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>
                <a:solidFill>
                  <a:schemeClr val="accent6"/>
                </a:solidFill>
                <a:effectLst/>
              </a:rPr>
              <a:t>Результаты исследований метрологических и технических характеристик </a:t>
            </a:r>
            <a:r>
              <a:rPr lang="ru-RU" sz="2900" b="0" dirty="0" err="1">
                <a:solidFill>
                  <a:schemeClr val="accent6"/>
                </a:solidFill>
                <a:effectLst/>
              </a:rPr>
              <a:t>УСВГ</a:t>
            </a:r>
            <a:endParaRPr lang="ru-RU" sz="2900" b="0" dirty="0" smtClean="0">
              <a:solidFill>
                <a:schemeClr val="accent6"/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14315"/>
              </p:ext>
            </p:extLst>
          </p:nvPr>
        </p:nvGraphicFramePr>
        <p:xfrm>
          <a:off x="0" y="1853825"/>
          <a:ext cx="9072499" cy="44554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3581890"/>
                <a:gridCol w="1755195"/>
                <a:gridCol w="2115235"/>
                <a:gridCol w="1620179"/>
              </a:tblGrid>
              <a:tr h="727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Исследуемый газ/смесь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Опорное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Измеренное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6783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1 Газовые смеси средней калорийности (диапазон </a:t>
                      </a:r>
                      <a:r>
                        <a:rPr lang="ru-RU" sz="1800" dirty="0" err="1">
                          <a:solidFill>
                            <a:schemeClr val="bg2"/>
                          </a:solidFill>
                          <a:effectLst/>
                        </a:rPr>
                        <a:t>ПГ</a:t>
                      </a: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):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43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</a:t>
                      </a:r>
                      <a:r>
                        <a:rPr lang="ru-RU" sz="1400" dirty="0">
                          <a:effectLst/>
                        </a:rPr>
                        <a:t>1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ИПГ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97,49, этан – 0,98, пропан – 0,29, бутан – 0,14, пентан (и выше) – 0,6, азот – 0,97, углекислый газ – 0,05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33,69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33,68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768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1.2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 </a:t>
                      </a:r>
                      <a:r>
                        <a:rPr lang="ru-RU" sz="1200" dirty="0">
                          <a:effectLst/>
                        </a:rPr>
                        <a:t>(метан + пропан –12,3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39,83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39,79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-0,09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54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1.3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(метан + водород – 2,044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32,95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32,88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-0,21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8243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1.4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(метан – 95,918 мол. %) + азот) – смесь для внутрилабораторных сличений эталонных калориметрических установок в </a:t>
                      </a:r>
                      <a:r>
                        <a:rPr lang="ru-RU" sz="1200" dirty="0" err="1">
                          <a:effectLst/>
                        </a:rPr>
                        <a:t>состве</a:t>
                      </a:r>
                      <a:r>
                        <a:rPr lang="ru-RU" sz="1200" dirty="0">
                          <a:effectLst/>
                        </a:rPr>
                        <a:t> ГЭТ 16-2010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32,06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32,05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791421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 – результаты расчета объемной теплоты сгорания газов, полученные по методике, изложенной в ГОСТ 31369–2008 (ISO 6976:1995);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** – среднее арифметическое значение, полученное путем обработки массива результатов единичных измерений в конкретной серии.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812377"/>
              </p:ext>
            </p:extLst>
          </p:nvPr>
        </p:nvGraphicFramePr>
        <p:xfrm>
          <a:off x="3761910" y="2303875"/>
          <a:ext cx="2952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1" name="Формула" r:id="rId3" imgW="291973" imgH="241195" progId="Equation.3">
                  <p:embed/>
                </p:oleObj>
              </mc:Choice>
              <mc:Fallback>
                <p:oleObj name="Формула" r:id="rId3" imgW="291973" imgH="24119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910" y="2303875"/>
                        <a:ext cx="2952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852836"/>
              </p:ext>
            </p:extLst>
          </p:nvPr>
        </p:nvGraphicFramePr>
        <p:xfrm>
          <a:off x="5652120" y="2303875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2" name="Формула" r:id="rId5" imgW="330057" imgH="241195" progId="Equation.3">
                  <p:embed/>
                </p:oleObj>
              </mc:Choice>
              <mc:Fallback>
                <p:oleObj name="Формула" r:id="rId5" imgW="330057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303875"/>
                        <a:ext cx="3333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346008"/>
              </p:ext>
            </p:extLst>
          </p:nvPr>
        </p:nvGraphicFramePr>
        <p:xfrm>
          <a:off x="7542330" y="1988840"/>
          <a:ext cx="14763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3" name="Формула" r:id="rId7" imgW="1536700" imgH="508000" progId="Equation.3">
                  <p:embed/>
                </p:oleObj>
              </mc:Choice>
              <mc:Fallback>
                <p:oleObj name="Формула" r:id="rId7" imgW="15367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330" y="1988840"/>
                        <a:ext cx="14763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78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1"/>
            <a:ext cx="9147525" cy="129199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>
                <a:solidFill>
                  <a:schemeClr val="accent6"/>
                </a:solidFill>
                <a:effectLst/>
              </a:rPr>
              <a:t>Результаты исследований метрологических и технических характеристик </a:t>
            </a:r>
            <a:r>
              <a:rPr lang="ru-RU" sz="2900" b="0" dirty="0" err="1">
                <a:solidFill>
                  <a:schemeClr val="accent6"/>
                </a:solidFill>
                <a:effectLst/>
              </a:rPr>
              <a:t>УСВГ</a:t>
            </a:r>
            <a:endParaRPr lang="ru-RU" sz="2900" b="0" dirty="0" smtClean="0">
              <a:solidFill>
                <a:schemeClr val="accent6"/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655898"/>
              </p:ext>
            </p:extLst>
          </p:nvPr>
        </p:nvGraphicFramePr>
        <p:xfrm>
          <a:off x="0" y="1853825"/>
          <a:ext cx="9072499" cy="444932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3581890"/>
                <a:gridCol w="1755195"/>
                <a:gridCol w="2115235"/>
                <a:gridCol w="1620179"/>
              </a:tblGrid>
              <a:tr h="672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Исследуемый газ/смесь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Опорное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Измеренное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0081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2 Высококалорийные газовые смеси (диапазон </a:t>
                      </a:r>
                      <a:r>
                        <a:rPr lang="ru-RU" sz="1800" dirty="0" err="1">
                          <a:solidFill>
                            <a:schemeClr val="bg2"/>
                          </a:solidFill>
                          <a:effectLst/>
                        </a:rPr>
                        <a:t>ПНГ</a:t>
                      </a: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):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2.1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25,55, этан – 54,57, пропан – 10,13, н–бутан – 3,96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59,28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59,34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0,10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407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46,37, этан – 40,35, пропан – 10,13, н–бутан – 2,55, н–пентан – 0,6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51,97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51,91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-0,12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612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2.3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1,57, этан – 75,00, пропан – 18,72, бутан – 4,69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66,82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66,84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0,02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756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2.4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11,43, этан – 55,0, пропан – 20,0, бутан – 8,0, пентан  – 4,05, </a:t>
                      </a:r>
                      <a:r>
                        <a:rPr lang="ru-RU" sz="1200" dirty="0" err="1">
                          <a:effectLst/>
                        </a:rPr>
                        <a:t>гексан</a:t>
                      </a:r>
                      <a:r>
                        <a:rPr lang="ru-RU" sz="1200" dirty="0">
                          <a:effectLst/>
                        </a:rPr>
                        <a:t> – 1,5, азот – 0,01, углекислый газ – 0,01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71,03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70,98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588404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 – результаты расчета объемной теплоты сгорания газов, полученные по методике, изложенной в ГОСТ 31369–2008 (ISO 6976:1995);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** – среднее арифметическое значение, полученное путем обработки массива результатов единичных измерений в конкретной серии.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753276"/>
              </p:ext>
            </p:extLst>
          </p:nvPr>
        </p:nvGraphicFramePr>
        <p:xfrm>
          <a:off x="3761910" y="2258870"/>
          <a:ext cx="2952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3" name="Формула" r:id="rId3" imgW="291973" imgH="241195" progId="Equation.3">
                  <p:embed/>
                </p:oleObj>
              </mc:Choice>
              <mc:Fallback>
                <p:oleObj name="Формула" r:id="rId3" imgW="291973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910" y="2258870"/>
                        <a:ext cx="2952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421824"/>
              </p:ext>
            </p:extLst>
          </p:nvPr>
        </p:nvGraphicFramePr>
        <p:xfrm>
          <a:off x="5652120" y="2258870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4" name="Формула" r:id="rId5" imgW="330057" imgH="241195" progId="Equation.3">
                  <p:embed/>
                </p:oleObj>
              </mc:Choice>
              <mc:Fallback>
                <p:oleObj name="Формула" r:id="rId5" imgW="330057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258870"/>
                        <a:ext cx="3333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351536"/>
              </p:ext>
            </p:extLst>
          </p:nvPr>
        </p:nvGraphicFramePr>
        <p:xfrm>
          <a:off x="7542330" y="1943835"/>
          <a:ext cx="14763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5" name="Формула" r:id="rId7" imgW="1536700" imgH="508000" progId="Equation.3">
                  <p:embed/>
                </p:oleObj>
              </mc:Choice>
              <mc:Fallback>
                <p:oleObj name="Формула" r:id="rId7" imgW="15367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330" y="1943835"/>
                        <a:ext cx="14763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77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-5900" y="323655"/>
            <a:ext cx="9149900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500" dirty="0">
                <a:solidFill>
                  <a:schemeClr val="bg2"/>
                </a:solidFill>
                <a:latin typeface="+mj-lt"/>
              </a:rPr>
              <a:t>Метрологические задачи, связанные с измерениями объемной теплоты сгорания (</a:t>
            </a:r>
            <a:r>
              <a:rPr lang="ru-RU" sz="2500" dirty="0" err="1">
                <a:solidFill>
                  <a:schemeClr val="bg2"/>
                </a:solidFill>
                <a:latin typeface="+mj-lt"/>
              </a:rPr>
              <a:t>ОТС</a:t>
            </a:r>
            <a:r>
              <a:rPr lang="ru-RU" sz="2500" dirty="0">
                <a:solidFill>
                  <a:schemeClr val="bg2"/>
                </a:solidFill>
                <a:latin typeface="+mj-lt"/>
              </a:rPr>
              <a:t>) </a:t>
            </a:r>
            <a:r>
              <a:rPr lang="ru-RU" sz="2500" dirty="0" err="1">
                <a:solidFill>
                  <a:schemeClr val="bg2"/>
                </a:solidFill>
                <a:latin typeface="+mj-lt"/>
              </a:rPr>
              <a:t>ПНГ</a:t>
            </a:r>
            <a:r>
              <a:rPr lang="ru-RU" sz="2500" dirty="0">
                <a:solidFill>
                  <a:schemeClr val="bg2"/>
                </a:solidFill>
                <a:latin typeface="+mj-lt"/>
              </a:rPr>
              <a:t> прямым калориметрическим методом</a:t>
            </a:r>
          </a:p>
        </p:txBody>
      </p:sp>
      <p:sp>
        <p:nvSpPr>
          <p:cNvPr id="22533" name="Line 4"/>
          <p:cNvSpPr>
            <a:spLocks noChangeShapeType="1"/>
          </p:cNvSpPr>
          <p:nvPr/>
        </p:nvSpPr>
        <p:spPr bwMode="auto">
          <a:xfrm>
            <a:off x="2466975" y="438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atin typeface="+mn-lt"/>
            </a:endParaRP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539750" y="2187734"/>
            <a:ext cx="82804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sz="2200" u="sng" dirty="0">
                <a:solidFill>
                  <a:schemeClr val="accent6"/>
                </a:solidFill>
                <a:latin typeface="+mn-lt"/>
              </a:rPr>
              <a:t>2 этап:</a:t>
            </a:r>
            <a:r>
              <a:rPr lang="ru-RU" sz="22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ru-RU" sz="2200" i="1" dirty="0">
                <a:solidFill>
                  <a:schemeClr val="accent6"/>
                </a:solidFill>
                <a:latin typeface="+mn-lt"/>
              </a:rPr>
              <a:t>Сличения 2-х методов с последующей</a:t>
            </a:r>
            <a:br>
              <a:rPr lang="ru-RU" sz="2200" i="1" dirty="0">
                <a:solidFill>
                  <a:schemeClr val="accent6"/>
                </a:solidFill>
                <a:latin typeface="+mn-lt"/>
              </a:rPr>
            </a:br>
            <a:r>
              <a:rPr lang="ru-RU" sz="2200" i="1" dirty="0">
                <a:solidFill>
                  <a:schemeClr val="accent6"/>
                </a:solidFill>
                <a:latin typeface="+mn-lt"/>
              </a:rPr>
              <a:t>           аттестацией методики расчета </a:t>
            </a:r>
            <a:r>
              <a:rPr lang="ru-RU" sz="2200" i="1" dirty="0" err="1">
                <a:solidFill>
                  <a:schemeClr val="accent6"/>
                </a:solidFill>
                <a:latin typeface="+mn-lt"/>
              </a:rPr>
              <a:t>ОТС</a:t>
            </a:r>
            <a:r>
              <a:rPr lang="ru-RU" sz="2200" i="1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ru-RU" sz="2200" i="1" dirty="0" err="1">
                <a:solidFill>
                  <a:schemeClr val="accent6"/>
                </a:solidFill>
                <a:latin typeface="+mn-lt"/>
              </a:rPr>
              <a:t>ПНГ</a:t>
            </a:r>
            <a:r>
              <a:rPr lang="ru-RU" sz="2200" i="1" dirty="0">
                <a:solidFill>
                  <a:schemeClr val="accent6"/>
                </a:solidFill>
                <a:latin typeface="+mn-lt"/>
              </a:rPr>
              <a:t/>
            </a:r>
            <a:br>
              <a:rPr lang="ru-RU" sz="2200" i="1" dirty="0">
                <a:solidFill>
                  <a:schemeClr val="accent6"/>
                </a:solidFill>
                <a:latin typeface="+mn-lt"/>
              </a:rPr>
            </a:br>
            <a:r>
              <a:rPr lang="ru-RU" sz="2200" i="1" dirty="0">
                <a:solidFill>
                  <a:schemeClr val="accent6"/>
                </a:solidFill>
                <a:latin typeface="+mn-lt"/>
              </a:rPr>
              <a:t>           в области газовой хроматографии</a:t>
            </a:r>
          </a:p>
        </p:txBody>
      </p:sp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5867400" y="3267076"/>
            <a:ext cx="2733675" cy="1417638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Косвенный расчетный метод определения </a:t>
            </a:r>
            <a:r>
              <a:rPr lang="ru-RU" i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ОТС</a:t>
            </a:r>
            <a:r>
              <a:rPr lang="ru-RU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ru-RU" i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ПНГ</a:t>
            </a:r>
            <a:r>
              <a:rPr lang="ru-RU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на основе газовой</a:t>
            </a:r>
            <a:br>
              <a:rPr lang="ru-RU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ru-RU" i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хроматографии</a:t>
            </a:r>
          </a:p>
        </p:txBody>
      </p:sp>
      <p:sp>
        <p:nvSpPr>
          <p:cNvPr id="22536" name="Text Box 14"/>
          <p:cNvSpPr txBox="1">
            <a:spLocks noChangeArrowheads="1"/>
          </p:cNvSpPr>
          <p:nvPr/>
        </p:nvSpPr>
        <p:spPr bwMode="auto">
          <a:xfrm>
            <a:off x="539750" y="3265489"/>
            <a:ext cx="2952750" cy="1385887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900" i="1" dirty="0">
                <a:solidFill>
                  <a:schemeClr val="accent1"/>
                </a:solidFill>
                <a:latin typeface="+mn-lt"/>
              </a:rPr>
              <a:t/>
            </a:r>
            <a:br>
              <a:rPr lang="ru-RU" sz="900" i="1" dirty="0">
                <a:solidFill>
                  <a:schemeClr val="accent1"/>
                </a:solidFill>
                <a:latin typeface="+mn-lt"/>
              </a:rPr>
            </a:br>
            <a:r>
              <a:rPr lang="ru-RU" i="1" dirty="0">
                <a:solidFill>
                  <a:schemeClr val="accent1"/>
                </a:solidFill>
                <a:latin typeface="+mn-lt"/>
              </a:rPr>
              <a:t>Прямой калориметрический метод измерений</a:t>
            </a:r>
            <a:br>
              <a:rPr lang="ru-RU" i="1" dirty="0">
                <a:solidFill>
                  <a:schemeClr val="accent1"/>
                </a:solidFill>
                <a:latin typeface="+mn-lt"/>
              </a:rPr>
            </a:br>
            <a:r>
              <a:rPr lang="ru-RU" i="1" dirty="0" err="1">
                <a:solidFill>
                  <a:schemeClr val="accent1"/>
                </a:solidFill>
                <a:latin typeface="+mn-lt"/>
              </a:rPr>
              <a:t>ОТС</a:t>
            </a:r>
            <a:r>
              <a:rPr lang="ru-RU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i="1" dirty="0" err="1">
                <a:solidFill>
                  <a:schemeClr val="accent1"/>
                </a:solidFill>
                <a:latin typeface="+mn-lt"/>
              </a:rPr>
              <a:t>ПНГ</a:t>
            </a:r>
            <a:r>
              <a:rPr lang="ru-RU" i="1" dirty="0">
                <a:solidFill>
                  <a:schemeClr val="accent1"/>
                </a:solidFill>
                <a:latin typeface="+mn-lt"/>
              </a:rPr>
              <a:t/>
            </a:r>
            <a:br>
              <a:rPr lang="ru-RU" i="1" dirty="0">
                <a:solidFill>
                  <a:schemeClr val="accent1"/>
                </a:solidFill>
                <a:latin typeface="+mn-lt"/>
              </a:rPr>
            </a:br>
            <a:endParaRPr lang="ru-RU" sz="1000" i="1" baseline="30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2537" name="Text Box 5"/>
          <p:cNvSpPr txBox="1">
            <a:spLocks noChangeArrowheads="1"/>
          </p:cNvSpPr>
          <p:nvPr/>
        </p:nvSpPr>
        <p:spPr bwMode="auto">
          <a:xfrm>
            <a:off x="468313" y="1568879"/>
            <a:ext cx="7848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sz="2800" u="sng" dirty="0">
                <a:latin typeface="+mn-lt"/>
              </a:rPr>
              <a:t>Эталонный уровень</a:t>
            </a:r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3492500" y="3267076"/>
            <a:ext cx="2374900" cy="1079500"/>
          </a:xfrm>
          <a:prstGeom prst="leftRightArrow">
            <a:avLst>
              <a:gd name="adj1" fmla="val 50000"/>
              <a:gd name="adj2" fmla="val 44000"/>
            </a:avLst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22539" name="Text Box 17"/>
          <p:cNvSpPr txBox="1">
            <a:spLocks noChangeArrowheads="1"/>
          </p:cNvSpPr>
          <p:nvPr/>
        </p:nvSpPr>
        <p:spPr bwMode="auto">
          <a:xfrm>
            <a:off x="3132138" y="3698876"/>
            <a:ext cx="3097212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>
                <a:latin typeface="+mn-lt"/>
              </a:rPr>
              <a:t>Сличения 2-х методов</a:t>
            </a:r>
          </a:p>
        </p:txBody>
      </p:sp>
      <p:sp>
        <p:nvSpPr>
          <p:cNvPr id="22540" name="AutoShape 23"/>
          <p:cNvSpPr>
            <a:spLocks/>
          </p:cNvSpPr>
          <p:nvPr/>
        </p:nvSpPr>
        <p:spPr bwMode="auto">
          <a:xfrm rot="-5400000">
            <a:off x="4319588" y="927101"/>
            <a:ext cx="431800" cy="7991475"/>
          </a:xfrm>
          <a:prstGeom prst="leftBrace">
            <a:avLst>
              <a:gd name="adj1" fmla="val 154228"/>
              <a:gd name="adj2" fmla="val 50116"/>
            </a:avLst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22541" name="Text Box 5"/>
          <p:cNvSpPr txBox="1">
            <a:spLocks noChangeArrowheads="1"/>
          </p:cNvSpPr>
          <p:nvPr/>
        </p:nvSpPr>
        <p:spPr bwMode="auto">
          <a:xfrm>
            <a:off x="1835150" y="5211764"/>
            <a:ext cx="5545138" cy="102870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sz="2000" i="1">
                <a:latin typeface="+mn-lt"/>
              </a:rPr>
              <a:t>аттестация методики расчета</a:t>
            </a:r>
            <a:br>
              <a:rPr lang="ru-RU" sz="2000" i="1">
                <a:latin typeface="+mn-lt"/>
              </a:rPr>
            </a:br>
            <a:r>
              <a:rPr lang="ru-RU" sz="2000" i="1">
                <a:latin typeface="+mn-lt"/>
              </a:rPr>
              <a:t>ОТС ПНГ области газовой хроматографии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385161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368660"/>
            <a:ext cx="3131840" cy="449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490" y="898772"/>
            <a:ext cx="5781267" cy="187743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Спасибо 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внимание</a:t>
            </a:r>
            <a:r>
              <a:rPr lang="en-US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ru-RU" sz="58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10" name="Rectangle 10"/>
          <p:cNvSpPr txBox="1">
            <a:spLocks noChangeArrowheads="1"/>
          </p:cNvSpPr>
          <p:nvPr/>
        </p:nvSpPr>
        <p:spPr bwMode="auto">
          <a:xfrm>
            <a:off x="145919" y="4509120"/>
            <a:ext cx="8383215" cy="176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лаб.: Корчагина Елена Николаевна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</a:t>
            </a:r>
            <a:r>
              <a:rPr lang="ru-RU" sz="2000" dirty="0" err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mail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E.N.Korchagina@vniim.ru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Корчагина Е.Н</a:t>
            </a: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190005, Россия, С-Пб., Московский пр., 19</a:t>
            </a:r>
            <a:b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Раб. тел. (812) 323-96-39, факс (812) 713-01-14</a:t>
            </a:r>
            <a:endParaRPr lang="ru-RU" sz="20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5920" y="3464057"/>
            <a:ext cx="606688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Лаборатория калориметрии сжигания и высокочистых органических веществ метрологического назначения</a:t>
            </a:r>
            <a:b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ФГУП «ВНИИМ им. </a:t>
            </a:r>
            <a:r>
              <a:rPr lang="ru-RU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Д.И</a:t>
            </a: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103132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Line 7"/>
          <p:cNvSpPr>
            <a:spLocks noChangeShapeType="1"/>
          </p:cNvSpPr>
          <p:nvPr/>
        </p:nvSpPr>
        <p:spPr bwMode="auto">
          <a:xfrm>
            <a:off x="0" y="438150"/>
            <a:ext cx="9248775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79" name="Text Box 8"/>
          <p:cNvSpPr txBox="1">
            <a:spLocks noChangeArrowheads="1"/>
          </p:cNvSpPr>
          <p:nvPr/>
        </p:nvSpPr>
        <p:spPr bwMode="auto">
          <a:xfrm rot="-5400000">
            <a:off x="-314325" y="749300"/>
            <a:ext cx="1292225" cy="679451"/>
          </a:xfrm>
          <a:prstGeom prst="rect">
            <a:avLst/>
          </a:prstGeom>
          <a:solidFill>
            <a:srgbClr val="FFCC00">
              <a:alpha val="5607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ru-RU" sz="200" b="1" dirty="0">
              <a:latin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900" b="1" dirty="0">
                <a:latin typeface="Arial" pitchFamily="34" charset="0"/>
              </a:rPr>
              <a:t>Государственный первичный</a:t>
            </a:r>
            <a:br>
              <a:rPr lang="ru-RU" sz="900" b="1" dirty="0">
                <a:latin typeface="Arial" pitchFamily="34" charset="0"/>
              </a:rPr>
            </a:br>
            <a:r>
              <a:rPr lang="ru-RU" sz="900" b="1" dirty="0">
                <a:latin typeface="Arial" pitchFamily="34" charset="0"/>
              </a:rPr>
              <a:t>эталон</a:t>
            </a:r>
          </a:p>
        </p:txBody>
      </p:sp>
      <p:sp>
        <p:nvSpPr>
          <p:cNvPr id="50180" name="Text Box 9"/>
          <p:cNvSpPr txBox="1">
            <a:spLocks noChangeArrowheads="1"/>
          </p:cNvSpPr>
          <p:nvPr/>
        </p:nvSpPr>
        <p:spPr bwMode="auto">
          <a:xfrm rot="-5400000">
            <a:off x="-169069" y="6006306"/>
            <a:ext cx="1019175" cy="684213"/>
          </a:xfrm>
          <a:prstGeom prst="rect">
            <a:avLst/>
          </a:prstGeom>
          <a:solidFill>
            <a:srgbClr val="DFF173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900" b="1">
                <a:latin typeface="Arial" pitchFamily="34" charset="0"/>
              </a:rPr>
              <a:t>Рабочие средства измерений</a:t>
            </a:r>
          </a:p>
        </p:txBody>
      </p:sp>
      <p:sp>
        <p:nvSpPr>
          <p:cNvPr id="50181" name="Text Box 10"/>
          <p:cNvSpPr txBox="1">
            <a:spLocks noChangeArrowheads="1"/>
          </p:cNvSpPr>
          <p:nvPr/>
        </p:nvSpPr>
        <p:spPr bwMode="auto">
          <a:xfrm rot="-5400000">
            <a:off x="-865982" y="3790157"/>
            <a:ext cx="1908175" cy="179388"/>
          </a:xfrm>
          <a:prstGeom prst="rect">
            <a:avLst/>
          </a:prstGeom>
          <a:solidFill>
            <a:srgbClr val="DFF173">
              <a:alpha val="7882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000">
                <a:solidFill>
                  <a:srgbClr val="6600CC"/>
                </a:solidFill>
                <a:latin typeface="Arial" pitchFamily="34" charset="0"/>
              </a:rPr>
              <a:t>Рабочие эталоны</a:t>
            </a:r>
          </a:p>
        </p:txBody>
      </p:sp>
      <p:sp>
        <p:nvSpPr>
          <p:cNvPr id="50182" name="Text Box 11"/>
          <p:cNvSpPr txBox="1">
            <a:spLocks noChangeArrowheads="1"/>
          </p:cNvSpPr>
          <p:nvPr/>
        </p:nvSpPr>
        <p:spPr bwMode="auto">
          <a:xfrm rot="-5400000">
            <a:off x="-747712" y="3635375"/>
            <a:ext cx="23050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900">
                <a:solidFill>
                  <a:srgbClr val="6600CC"/>
                </a:solidFill>
                <a:latin typeface="Arial" pitchFamily="34" charset="0"/>
              </a:rPr>
              <a:t>Эталоны, 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заимствованные</a:t>
            </a:r>
            <a:r>
              <a:rPr lang="ru-RU" sz="900">
                <a:solidFill>
                  <a:srgbClr val="6600CC"/>
                </a:solidFill>
                <a:latin typeface="Arial" pitchFamily="34" charset="0"/>
              </a:rPr>
              <a:t> из других государственных поверочных схем</a:t>
            </a:r>
          </a:p>
        </p:txBody>
      </p:sp>
      <p:sp>
        <p:nvSpPr>
          <p:cNvPr id="50183" name="Text Box 12"/>
          <p:cNvSpPr txBox="1">
            <a:spLocks noChangeArrowheads="1"/>
          </p:cNvSpPr>
          <p:nvPr/>
        </p:nvSpPr>
        <p:spPr bwMode="auto">
          <a:xfrm rot="-5400000">
            <a:off x="-157957" y="4982369"/>
            <a:ext cx="1008063" cy="701676"/>
          </a:xfrm>
          <a:prstGeom prst="rect">
            <a:avLst/>
          </a:prstGeom>
          <a:solidFill>
            <a:srgbClr val="DFF173">
              <a:alpha val="6117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ru-RU" sz="900" b="1">
              <a:latin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900" b="1">
                <a:latin typeface="Arial" pitchFamily="34" charset="0"/>
              </a:rPr>
              <a:t>2-ого разряда</a:t>
            </a:r>
          </a:p>
        </p:txBody>
      </p:sp>
      <p:sp>
        <p:nvSpPr>
          <p:cNvPr id="50184" name="Text Box 13"/>
          <p:cNvSpPr txBox="1">
            <a:spLocks noChangeArrowheads="1"/>
          </p:cNvSpPr>
          <p:nvPr/>
        </p:nvSpPr>
        <p:spPr bwMode="auto">
          <a:xfrm rot="-5400000">
            <a:off x="190500" y="4138613"/>
            <a:ext cx="1006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000">
                <a:solidFill>
                  <a:srgbClr val="6600CC"/>
                </a:solidFill>
                <a:latin typeface="Arial" pitchFamily="34" charset="0"/>
              </a:rPr>
              <a:t>2-ого разряда</a:t>
            </a:r>
          </a:p>
        </p:txBody>
      </p:sp>
      <p:sp>
        <p:nvSpPr>
          <p:cNvPr id="50185" name="Text Box 14"/>
          <p:cNvSpPr txBox="1">
            <a:spLocks noChangeArrowheads="1"/>
          </p:cNvSpPr>
          <p:nvPr/>
        </p:nvSpPr>
        <p:spPr bwMode="auto">
          <a:xfrm rot="-5400000">
            <a:off x="9525" y="3201988"/>
            <a:ext cx="136842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Эталоны сравнения</a:t>
            </a:r>
          </a:p>
        </p:txBody>
      </p:sp>
      <p:sp>
        <p:nvSpPr>
          <p:cNvPr id="50186" name="Text Box 15"/>
          <p:cNvSpPr txBox="1">
            <a:spLocks noChangeArrowheads="1"/>
          </p:cNvSpPr>
          <p:nvPr/>
        </p:nvSpPr>
        <p:spPr bwMode="auto">
          <a:xfrm rot="-5400000">
            <a:off x="-255587" y="1979612"/>
            <a:ext cx="1187450" cy="701675"/>
          </a:xfrm>
          <a:prstGeom prst="rect">
            <a:avLst/>
          </a:prstGeom>
          <a:solidFill>
            <a:srgbClr val="DFF17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ru-RU" sz="1000" b="1">
              <a:latin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1000" b="1">
                <a:latin typeface="Arial" pitchFamily="34" charset="0"/>
              </a:rPr>
              <a:t>1-ого разряда</a:t>
            </a:r>
          </a:p>
        </p:txBody>
      </p:sp>
      <p:sp>
        <p:nvSpPr>
          <p:cNvPr id="50187" name="Line 16"/>
          <p:cNvSpPr>
            <a:spLocks noChangeShapeType="1"/>
          </p:cNvSpPr>
          <p:nvPr/>
        </p:nvSpPr>
        <p:spPr bwMode="auto">
          <a:xfrm>
            <a:off x="684213" y="438150"/>
            <a:ext cx="0" cy="6416675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88" name="Line 17"/>
          <p:cNvSpPr>
            <a:spLocks noChangeShapeType="1"/>
          </p:cNvSpPr>
          <p:nvPr/>
        </p:nvSpPr>
        <p:spPr bwMode="auto">
          <a:xfrm flipH="1">
            <a:off x="0" y="1727200"/>
            <a:ext cx="684213" cy="0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89" name="Line 18"/>
          <p:cNvSpPr>
            <a:spLocks noChangeShapeType="1"/>
          </p:cNvSpPr>
          <p:nvPr/>
        </p:nvSpPr>
        <p:spPr bwMode="auto">
          <a:xfrm flipH="1">
            <a:off x="0" y="2924175"/>
            <a:ext cx="684213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0" name="Line 19"/>
          <p:cNvSpPr>
            <a:spLocks noChangeShapeType="1"/>
          </p:cNvSpPr>
          <p:nvPr/>
        </p:nvSpPr>
        <p:spPr bwMode="auto">
          <a:xfrm flipH="1">
            <a:off x="0" y="5840413"/>
            <a:ext cx="684213" cy="0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1" name="Line 20"/>
          <p:cNvSpPr>
            <a:spLocks noChangeShapeType="1"/>
          </p:cNvSpPr>
          <p:nvPr/>
        </p:nvSpPr>
        <p:spPr bwMode="auto">
          <a:xfrm flipH="1">
            <a:off x="0" y="4832350"/>
            <a:ext cx="684213" cy="0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2" name="Line 21"/>
          <p:cNvSpPr>
            <a:spLocks noChangeShapeType="1"/>
          </p:cNvSpPr>
          <p:nvPr/>
        </p:nvSpPr>
        <p:spPr bwMode="auto">
          <a:xfrm>
            <a:off x="196850" y="2924175"/>
            <a:ext cx="0" cy="1908175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3" name="Text Box 24"/>
          <p:cNvSpPr txBox="1">
            <a:spLocks noChangeArrowheads="1"/>
          </p:cNvSpPr>
          <p:nvPr/>
        </p:nvSpPr>
        <p:spPr bwMode="auto">
          <a:xfrm>
            <a:off x="0" y="0"/>
            <a:ext cx="9144000" cy="43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ru-RU" sz="1400" b="1">
                <a:solidFill>
                  <a:srgbClr val="CC0066"/>
                </a:solidFill>
                <a:latin typeface="Times New Roman" pitchFamily="18" charset="0"/>
              </a:rPr>
              <a:t>Государственная поверочная схема</a:t>
            </a:r>
            <a:endParaRPr lang="ru-RU" sz="1200" b="1">
              <a:solidFill>
                <a:srgbClr val="CC0066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5000"/>
              </a:spcBef>
            </a:pPr>
            <a:r>
              <a:rPr lang="ru-RU" sz="1200" b="1">
                <a:solidFill>
                  <a:srgbClr val="CC0066"/>
                </a:solidFill>
                <a:latin typeface="Times New Roman" pitchFamily="18" charset="0"/>
              </a:rPr>
              <a:t>для средств измерений энергии сгорания, удельной энергии сгорания</a:t>
            </a:r>
            <a:r>
              <a:rPr lang="en-US" sz="1200" b="1">
                <a:solidFill>
                  <a:srgbClr val="CC0066"/>
                </a:solidFill>
                <a:latin typeface="Times New Roman" pitchFamily="18" charset="0"/>
              </a:rPr>
              <a:t> </a:t>
            </a:r>
            <a:r>
              <a:rPr lang="ru-RU" sz="1200" b="1">
                <a:solidFill>
                  <a:srgbClr val="CC0066"/>
                </a:solidFill>
                <a:latin typeface="Times New Roman" pitchFamily="18" charset="0"/>
              </a:rPr>
              <a:t>  и объемной энергии сгорания</a:t>
            </a:r>
            <a:r>
              <a:rPr lang="en-US" sz="1200" b="1">
                <a:solidFill>
                  <a:srgbClr val="CC0066"/>
                </a:solidFill>
                <a:latin typeface="Times New Roman" pitchFamily="18" charset="0"/>
              </a:rPr>
              <a:t> </a:t>
            </a:r>
            <a:r>
              <a:rPr lang="ru-RU" sz="1200" b="1">
                <a:solidFill>
                  <a:srgbClr val="CC0066"/>
                </a:solidFill>
                <a:latin typeface="Times New Roman" pitchFamily="18" charset="0"/>
              </a:rPr>
              <a:t> (калориметров сжигания)</a:t>
            </a:r>
          </a:p>
        </p:txBody>
      </p:sp>
      <p:sp>
        <p:nvSpPr>
          <p:cNvPr id="50194" name="Line 2"/>
          <p:cNvSpPr>
            <a:spLocks noChangeShapeType="1"/>
          </p:cNvSpPr>
          <p:nvPr/>
        </p:nvSpPr>
        <p:spPr bwMode="auto">
          <a:xfrm>
            <a:off x="682625" y="4829175"/>
            <a:ext cx="8529638" cy="0"/>
          </a:xfrm>
          <a:prstGeom prst="line">
            <a:avLst/>
          </a:prstGeom>
          <a:noFill/>
          <a:ln w="12700">
            <a:solidFill>
              <a:srgbClr val="000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5" name="Line 3"/>
          <p:cNvSpPr>
            <a:spLocks noChangeShapeType="1"/>
          </p:cNvSpPr>
          <p:nvPr/>
        </p:nvSpPr>
        <p:spPr bwMode="auto">
          <a:xfrm>
            <a:off x="682625" y="5838825"/>
            <a:ext cx="8529638" cy="0"/>
          </a:xfrm>
          <a:prstGeom prst="line">
            <a:avLst/>
          </a:prstGeom>
          <a:noFill/>
          <a:ln w="12700">
            <a:solidFill>
              <a:srgbClr val="000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6" name="Line 4"/>
          <p:cNvSpPr>
            <a:spLocks noChangeShapeType="1"/>
          </p:cNvSpPr>
          <p:nvPr/>
        </p:nvSpPr>
        <p:spPr bwMode="auto">
          <a:xfrm>
            <a:off x="682625" y="3932238"/>
            <a:ext cx="8529638" cy="0"/>
          </a:xfrm>
          <a:prstGeom prst="line">
            <a:avLst/>
          </a:prstGeom>
          <a:noFill/>
          <a:ln w="12700">
            <a:solidFill>
              <a:srgbClr val="000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7" name="Line 5"/>
          <p:cNvSpPr>
            <a:spLocks noChangeShapeType="1"/>
          </p:cNvSpPr>
          <p:nvPr/>
        </p:nvSpPr>
        <p:spPr bwMode="auto">
          <a:xfrm>
            <a:off x="682625" y="2922588"/>
            <a:ext cx="8529638" cy="0"/>
          </a:xfrm>
          <a:prstGeom prst="line">
            <a:avLst/>
          </a:prstGeom>
          <a:noFill/>
          <a:ln w="12700">
            <a:solidFill>
              <a:srgbClr val="000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8" name="Line 6"/>
          <p:cNvSpPr>
            <a:spLocks noChangeShapeType="1"/>
          </p:cNvSpPr>
          <p:nvPr/>
        </p:nvSpPr>
        <p:spPr bwMode="auto">
          <a:xfrm>
            <a:off x="682625" y="1733550"/>
            <a:ext cx="8529638" cy="0"/>
          </a:xfrm>
          <a:prstGeom prst="line">
            <a:avLst/>
          </a:prstGeom>
          <a:noFill/>
          <a:ln w="12700">
            <a:solidFill>
              <a:srgbClr val="000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99" name="Line 22"/>
          <p:cNvSpPr>
            <a:spLocks noChangeShapeType="1"/>
          </p:cNvSpPr>
          <p:nvPr/>
        </p:nvSpPr>
        <p:spPr bwMode="auto">
          <a:xfrm>
            <a:off x="520700" y="2924175"/>
            <a:ext cx="0" cy="1908175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0" name="Line 23"/>
          <p:cNvSpPr>
            <a:spLocks noChangeShapeType="1"/>
          </p:cNvSpPr>
          <p:nvPr/>
        </p:nvSpPr>
        <p:spPr bwMode="auto">
          <a:xfrm flipH="1">
            <a:off x="539750" y="3933825"/>
            <a:ext cx="144463" cy="0"/>
          </a:xfrm>
          <a:prstGeom prst="line">
            <a:avLst/>
          </a:prstGeom>
          <a:noFill/>
          <a:ln w="12700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1" name="Line 26"/>
          <p:cNvSpPr>
            <a:spLocks noChangeShapeType="1"/>
          </p:cNvSpPr>
          <p:nvPr/>
        </p:nvSpPr>
        <p:spPr bwMode="auto">
          <a:xfrm>
            <a:off x="5041900" y="1954213"/>
            <a:ext cx="0" cy="119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2" name="Line 27"/>
          <p:cNvSpPr>
            <a:spLocks noChangeShapeType="1"/>
          </p:cNvSpPr>
          <p:nvPr/>
        </p:nvSpPr>
        <p:spPr bwMode="auto">
          <a:xfrm>
            <a:off x="6635750" y="1954213"/>
            <a:ext cx="0" cy="119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3" name="Line 28"/>
          <p:cNvSpPr>
            <a:spLocks noChangeShapeType="1"/>
          </p:cNvSpPr>
          <p:nvPr/>
        </p:nvSpPr>
        <p:spPr bwMode="auto">
          <a:xfrm>
            <a:off x="6937375" y="2874963"/>
            <a:ext cx="0" cy="2813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4" name="Line 29"/>
          <p:cNvSpPr>
            <a:spLocks noChangeShapeType="1"/>
          </p:cNvSpPr>
          <p:nvPr/>
        </p:nvSpPr>
        <p:spPr bwMode="auto">
          <a:xfrm>
            <a:off x="5454650" y="2813050"/>
            <a:ext cx="0" cy="28717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5" name="Line 30"/>
          <p:cNvSpPr>
            <a:spLocks noChangeShapeType="1"/>
          </p:cNvSpPr>
          <p:nvPr/>
        </p:nvSpPr>
        <p:spPr bwMode="auto">
          <a:xfrm>
            <a:off x="5122863" y="2813050"/>
            <a:ext cx="0" cy="23129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6" name="Line 31"/>
          <p:cNvSpPr>
            <a:spLocks noChangeShapeType="1"/>
          </p:cNvSpPr>
          <p:nvPr/>
        </p:nvSpPr>
        <p:spPr bwMode="auto">
          <a:xfrm>
            <a:off x="8424863" y="4941888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207" name="Text Box 32"/>
          <p:cNvSpPr txBox="1">
            <a:spLocks noChangeArrowheads="1"/>
          </p:cNvSpPr>
          <p:nvPr/>
        </p:nvSpPr>
        <p:spPr bwMode="auto">
          <a:xfrm>
            <a:off x="7524750" y="6218238"/>
            <a:ext cx="1547813" cy="608012"/>
          </a:xfrm>
          <a:prstGeom prst="rect">
            <a:avLst/>
          </a:prstGeom>
          <a:solidFill>
            <a:srgbClr val="DFF173">
              <a:alpha val="3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Газовые калориметры для</a:t>
            </a:r>
          </a:p>
          <a:p>
            <a:pPr algn="ctr"/>
            <a:r>
              <a:rPr lang="ru-RU" sz="800">
                <a:latin typeface="Arial" pitchFamily="34" charset="0"/>
              </a:rPr>
              <a:t> низкокалорийных топлив</a:t>
            </a:r>
          </a:p>
          <a:p>
            <a:pPr algn="ctr"/>
            <a:r>
              <a:rPr lang="ru-RU" sz="800">
                <a:latin typeface="Arial" pitchFamily="34" charset="0"/>
              </a:rPr>
              <a:t>2,9…20 МДж/м</a:t>
            </a:r>
            <a:r>
              <a:rPr lang="ru-RU" sz="800" baseline="30000">
                <a:latin typeface="Arial" pitchFamily="34" charset="0"/>
              </a:rPr>
              <a:t>3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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=1,0 % …1,5 %</a:t>
            </a:r>
          </a:p>
        </p:txBody>
      </p:sp>
      <p:sp>
        <p:nvSpPr>
          <p:cNvPr id="50208" name="Line 33"/>
          <p:cNvSpPr>
            <a:spLocks noChangeShapeType="1"/>
          </p:cNvSpPr>
          <p:nvPr/>
        </p:nvSpPr>
        <p:spPr bwMode="auto">
          <a:xfrm>
            <a:off x="8459788" y="6019800"/>
            <a:ext cx="0" cy="190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09" name="AutoShape 34"/>
          <p:cNvSpPr>
            <a:spLocks noChangeArrowheads="1"/>
          </p:cNvSpPr>
          <p:nvPr/>
        </p:nvSpPr>
        <p:spPr bwMode="auto">
          <a:xfrm>
            <a:off x="1908175" y="1489075"/>
            <a:ext cx="1295400" cy="466725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Сличение при помощи компаратора</a:t>
            </a:r>
          </a:p>
          <a:p>
            <a:pPr algn="ctr" eaLnBrk="0" hangingPunct="0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en-US" sz="800" baseline="-25000">
                <a:latin typeface="Arial" pitchFamily="34" charset="0"/>
                <a:sym typeface="Symbol" pitchFamily="18" charset="2"/>
              </a:rPr>
              <a:t>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=0,01 %</a:t>
            </a:r>
          </a:p>
        </p:txBody>
      </p:sp>
      <p:sp>
        <p:nvSpPr>
          <p:cNvPr id="50210" name="Text Box 35"/>
          <p:cNvSpPr txBox="1">
            <a:spLocks noChangeArrowheads="1"/>
          </p:cNvSpPr>
          <p:nvPr/>
        </p:nvSpPr>
        <p:spPr bwMode="auto">
          <a:xfrm>
            <a:off x="1403350" y="2082800"/>
            <a:ext cx="1223963" cy="730250"/>
          </a:xfrm>
          <a:prstGeom prst="rect">
            <a:avLst/>
          </a:prstGeom>
          <a:solidFill>
            <a:srgbClr val="DFF17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 b="1">
                <a:latin typeface="Arial" pitchFamily="34" charset="0"/>
              </a:rPr>
              <a:t>Бензойная кислота</a:t>
            </a:r>
          </a:p>
          <a:p>
            <a:pPr algn="ctr"/>
            <a:r>
              <a:rPr lang="ru-RU" sz="800" b="1">
                <a:latin typeface="Arial" pitchFamily="34" charset="0"/>
              </a:rPr>
              <a:t> «К-3»</a:t>
            </a:r>
          </a:p>
          <a:p>
            <a:pPr algn="ctr"/>
            <a:r>
              <a:rPr lang="ru-RU" sz="800">
                <a:latin typeface="Arial" pitchFamily="34" charset="0"/>
              </a:rPr>
              <a:t>(ГСО 5504-90)</a:t>
            </a:r>
          </a:p>
          <a:p>
            <a:pPr algn="ctr"/>
            <a:r>
              <a:rPr lang="ru-RU" sz="800">
                <a:latin typeface="Arial" pitchFamily="34" charset="0"/>
              </a:rPr>
              <a:t>26434 кДж/кг</a:t>
            </a: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=0,02 %</a:t>
            </a:r>
          </a:p>
        </p:txBody>
      </p:sp>
      <p:sp>
        <p:nvSpPr>
          <p:cNvPr id="50211" name="AutoShape 36"/>
          <p:cNvSpPr>
            <a:spLocks noChangeArrowheads="1"/>
          </p:cNvSpPr>
          <p:nvPr/>
        </p:nvSpPr>
        <p:spPr bwMode="auto">
          <a:xfrm>
            <a:off x="4425950" y="1484313"/>
            <a:ext cx="1233488" cy="468312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прямых измерений</a:t>
            </a:r>
          </a:p>
          <a:p>
            <a:pPr algn="ctr" eaLnBrk="0" hangingPunct="0"/>
            <a:r>
              <a:rPr lang="ru-RU" sz="800">
                <a:latin typeface="Arial" pitchFamily="34" charset="0"/>
                <a:sym typeface="Symbol" pitchFamily="18" charset="2"/>
              </a:rPr>
              <a:t></a:t>
            </a:r>
            <a:r>
              <a:rPr lang="ru-RU" sz="800" baseline="-25000">
                <a:latin typeface="Arial" pitchFamily="34" charset="0"/>
                <a:sym typeface="Symbol" pitchFamily="18" charset="2"/>
              </a:rPr>
              <a:t>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=0,01 %</a:t>
            </a:r>
          </a:p>
        </p:txBody>
      </p:sp>
      <p:sp>
        <p:nvSpPr>
          <p:cNvPr id="50212" name="AutoShape 37"/>
          <p:cNvSpPr>
            <a:spLocks noChangeArrowheads="1"/>
          </p:cNvSpPr>
          <p:nvPr/>
        </p:nvSpPr>
        <p:spPr bwMode="auto">
          <a:xfrm>
            <a:off x="5940425" y="1484313"/>
            <a:ext cx="1296988" cy="468312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Сличение с помощью компаратора</a:t>
            </a:r>
          </a:p>
          <a:p>
            <a:pPr algn="ctr" eaLnBrk="0" hangingPunct="0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en-US" sz="800" baseline="-25000">
                <a:latin typeface="Arial" pitchFamily="34" charset="0"/>
                <a:sym typeface="Symbol" pitchFamily="18" charset="2"/>
              </a:rPr>
              <a:t>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=0,1 %…0,2 %</a:t>
            </a:r>
          </a:p>
        </p:txBody>
      </p:sp>
      <p:sp>
        <p:nvSpPr>
          <p:cNvPr id="50213" name="Text Box 38"/>
          <p:cNvSpPr txBox="1">
            <a:spLocks noChangeArrowheads="1"/>
          </p:cNvSpPr>
          <p:nvPr/>
        </p:nvSpPr>
        <p:spPr bwMode="auto">
          <a:xfrm>
            <a:off x="2767013" y="2074863"/>
            <a:ext cx="1228725" cy="811212"/>
          </a:xfrm>
          <a:prstGeom prst="rect">
            <a:avLst/>
          </a:prstGeom>
          <a:solidFill>
            <a:srgbClr val="DFF17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 b="1">
                <a:latin typeface="Arial" pitchFamily="34" charset="0"/>
              </a:rPr>
              <a:t>Меры удельной энергии сгорания на основе твердых и жидких веществ</a:t>
            </a:r>
          </a:p>
          <a:p>
            <a:pPr algn="ctr"/>
            <a:r>
              <a:rPr lang="ru-RU" sz="800">
                <a:latin typeface="Arial" pitchFamily="34" charset="0"/>
              </a:rPr>
              <a:t>12</a:t>
            </a:r>
            <a:r>
              <a:rPr lang="en-US" sz="800">
                <a:latin typeface="Arial" pitchFamily="34" charset="0"/>
              </a:rPr>
              <a:t>638</a:t>
            </a:r>
            <a:r>
              <a:rPr lang="ru-RU" sz="800">
                <a:latin typeface="Arial" pitchFamily="34" charset="0"/>
              </a:rPr>
              <a:t>…4</a:t>
            </a:r>
            <a:r>
              <a:rPr lang="en-US" sz="800">
                <a:latin typeface="Arial" pitchFamily="34" charset="0"/>
              </a:rPr>
              <a:t>5890</a:t>
            </a:r>
            <a:r>
              <a:rPr lang="ru-RU" sz="800">
                <a:latin typeface="Arial" pitchFamily="34" charset="0"/>
              </a:rPr>
              <a:t> кДж/кг</a:t>
            </a: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=0,02 %…0,06  %</a:t>
            </a:r>
          </a:p>
        </p:txBody>
      </p:sp>
      <p:sp>
        <p:nvSpPr>
          <p:cNvPr id="50214" name="Text Box 39"/>
          <p:cNvSpPr txBox="1">
            <a:spLocks noChangeArrowheads="1"/>
          </p:cNvSpPr>
          <p:nvPr/>
        </p:nvSpPr>
        <p:spPr bwMode="auto">
          <a:xfrm>
            <a:off x="4389438" y="2060575"/>
            <a:ext cx="1301750" cy="792163"/>
          </a:xfrm>
          <a:prstGeom prst="rect">
            <a:avLst/>
          </a:prstGeom>
          <a:solidFill>
            <a:srgbClr val="DFF17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 b="1">
                <a:latin typeface="Arial" pitchFamily="34" charset="0"/>
              </a:rPr>
              <a:t>Меры  объемной энергии сгорания на основе газообразных углеводородов</a:t>
            </a:r>
          </a:p>
          <a:p>
            <a:pPr algn="ctr"/>
            <a:r>
              <a:rPr lang="ru-RU" sz="800">
                <a:latin typeface="Arial" pitchFamily="34" charset="0"/>
              </a:rPr>
              <a:t>10…50 МДж/м</a:t>
            </a:r>
            <a:r>
              <a:rPr lang="ru-RU" sz="800" baseline="30000">
                <a:latin typeface="Arial" pitchFamily="34" charset="0"/>
              </a:rPr>
              <a:t>3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=0,10 %…0,15  %</a:t>
            </a:r>
          </a:p>
        </p:txBody>
      </p:sp>
      <p:sp>
        <p:nvSpPr>
          <p:cNvPr id="50215" name="Text Box 40"/>
          <p:cNvSpPr txBox="1">
            <a:spLocks noChangeArrowheads="1"/>
          </p:cNvSpPr>
          <p:nvPr/>
        </p:nvSpPr>
        <p:spPr bwMode="auto">
          <a:xfrm>
            <a:off x="5900738" y="2060575"/>
            <a:ext cx="1655762" cy="828675"/>
          </a:xfrm>
          <a:prstGeom prst="rect">
            <a:avLst/>
          </a:prstGeom>
          <a:solidFill>
            <a:srgbClr val="DFF17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 b="1">
                <a:latin typeface="Arial" pitchFamily="34" charset="0"/>
              </a:rPr>
              <a:t>Меры  объемной энергии сгорания на основе газообразных углеводородов или природного газа</a:t>
            </a:r>
          </a:p>
          <a:p>
            <a:pPr algn="ctr"/>
            <a:r>
              <a:rPr lang="ru-RU" sz="800">
                <a:latin typeface="Arial" pitchFamily="34" charset="0"/>
              </a:rPr>
              <a:t>10…50 МДж/м</a:t>
            </a:r>
            <a:r>
              <a:rPr lang="ru-RU" sz="800" baseline="30000">
                <a:latin typeface="Arial" pitchFamily="34" charset="0"/>
              </a:rPr>
              <a:t>3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=0,15 %…0,30  %</a:t>
            </a:r>
          </a:p>
        </p:txBody>
      </p:sp>
      <p:sp>
        <p:nvSpPr>
          <p:cNvPr id="50216" name="AutoShape 41"/>
          <p:cNvSpPr>
            <a:spLocks noChangeArrowheads="1"/>
          </p:cNvSpPr>
          <p:nvPr/>
        </p:nvSpPr>
        <p:spPr bwMode="auto">
          <a:xfrm>
            <a:off x="755650" y="5661025"/>
            <a:ext cx="1041400" cy="334963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косвенных измерений</a:t>
            </a:r>
          </a:p>
        </p:txBody>
      </p:sp>
      <p:sp>
        <p:nvSpPr>
          <p:cNvPr id="50217" name="AutoShape 42"/>
          <p:cNvSpPr>
            <a:spLocks noChangeArrowheads="1"/>
          </p:cNvSpPr>
          <p:nvPr/>
        </p:nvSpPr>
        <p:spPr bwMode="auto">
          <a:xfrm>
            <a:off x="7869238" y="5718175"/>
            <a:ext cx="1111250" cy="334963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прямых</a:t>
            </a:r>
          </a:p>
          <a:p>
            <a:pPr algn="ctr" eaLnBrk="0" hangingPunct="0"/>
            <a:r>
              <a:rPr lang="ru-RU" sz="800">
                <a:latin typeface="Arial" pitchFamily="34" charset="0"/>
              </a:rPr>
              <a:t>измерений</a:t>
            </a:r>
          </a:p>
        </p:txBody>
      </p:sp>
      <p:sp>
        <p:nvSpPr>
          <p:cNvPr id="50218" name="Text Box 43"/>
          <p:cNvSpPr txBox="1">
            <a:spLocks noChangeArrowheads="1"/>
          </p:cNvSpPr>
          <p:nvPr/>
        </p:nvSpPr>
        <p:spPr bwMode="auto">
          <a:xfrm>
            <a:off x="7596188" y="5008563"/>
            <a:ext cx="1512887" cy="655637"/>
          </a:xfrm>
          <a:prstGeom prst="rect">
            <a:avLst/>
          </a:prstGeom>
          <a:solidFill>
            <a:srgbClr val="DFF173">
              <a:alpha val="61176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 b="1">
                <a:latin typeface="Arial" pitchFamily="34" charset="0"/>
              </a:rPr>
              <a:t>Меры объемной энергии сгорания на основе чистых газов и газовых смесей</a:t>
            </a:r>
          </a:p>
          <a:p>
            <a:pPr algn="ctr"/>
            <a:r>
              <a:rPr lang="ru-RU" sz="700">
                <a:latin typeface="Arial" pitchFamily="34" charset="0"/>
              </a:rPr>
              <a:t>2,9</a:t>
            </a:r>
            <a:r>
              <a:rPr lang="en-US" sz="700">
                <a:latin typeface="Arial" pitchFamily="34" charset="0"/>
                <a:cs typeface="Arial" pitchFamily="34" charset="0"/>
              </a:rPr>
              <a:t>÷</a:t>
            </a:r>
            <a:r>
              <a:rPr lang="ru-RU" sz="700">
                <a:latin typeface="Arial" pitchFamily="34" charset="0"/>
              </a:rPr>
              <a:t>20 МДж/м</a:t>
            </a:r>
            <a:r>
              <a:rPr lang="ru-RU" sz="700" baseline="30000">
                <a:latin typeface="Arial" pitchFamily="34" charset="0"/>
              </a:rPr>
              <a:t>3  </a:t>
            </a:r>
            <a:r>
              <a:rPr lang="ru-RU" sz="700">
                <a:latin typeface="Arial" pitchFamily="34" charset="0"/>
                <a:sym typeface="Symbol" pitchFamily="18" charset="2"/>
              </a:rPr>
              <a:t></a:t>
            </a:r>
            <a:r>
              <a:rPr lang="ru-RU" sz="700" baseline="-25000">
                <a:latin typeface="Arial" pitchFamily="34" charset="0"/>
              </a:rPr>
              <a:t>о</a:t>
            </a:r>
            <a:r>
              <a:rPr lang="ru-RU" sz="700">
                <a:latin typeface="Arial" pitchFamily="34" charset="0"/>
              </a:rPr>
              <a:t>=0,3 %</a:t>
            </a:r>
            <a:r>
              <a:rPr lang="en-US" sz="700">
                <a:latin typeface="Arial" pitchFamily="34" charset="0"/>
                <a:cs typeface="Arial" pitchFamily="34" charset="0"/>
              </a:rPr>
              <a:t>÷</a:t>
            </a:r>
            <a:r>
              <a:rPr lang="ru-RU" sz="700">
                <a:latin typeface="Arial" pitchFamily="34" charset="0"/>
              </a:rPr>
              <a:t>0,6  %</a:t>
            </a:r>
          </a:p>
        </p:txBody>
      </p:sp>
      <p:sp>
        <p:nvSpPr>
          <p:cNvPr id="50219" name="AutoShape 44"/>
          <p:cNvSpPr>
            <a:spLocks noChangeArrowheads="1"/>
          </p:cNvSpPr>
          <p:nvPr/>
        </p:nvSpPr>
        <p:spPr bwMode="auto">
          <a:xfrm>
            <a:off x="2027238" y="5678488"/>
            <a:ext cx="1041400" cy="334962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косвенных измерений</a:t>
            </a:r>
          </a:p>
        </p:txBody>
      </p:sp>
      <p:sp>
        <p:nvSpPr>
          <p:cNvPr id="50220" name="AutoShape 45"/>
          <p:cNvSpPr>
            <a:spLocks noChangeArrowheads="1"/>
          </p:cNvSpPr>
          <p:nvPr/>
        </p:nvSpPr>
        <p:spPr bwMode="auto">
          <a:xfrm>
            <a:off x="3516313" y="5678488"/>
            <a:ext cx="1039812" cy="334962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косвенных измерений</a:t>
            </a:r>
          </a:p>
        </p:txBody>
      </p:sp>
      <p:sp>
        <p:nvSpPr>
          <p:cNvPr id="50221" name="AutoShape 46"/>
          <p:cNvSpPr>
            <a:spLocks noChangeArrowheads="1"/>
          </p:cNvSpPr>
          <p:nvPr/>
        </p:nvSpPr>
        <p:spPr bwMode="auto">
          <a:xfrm>
            <a:off x="5003800" y="5689600"/>
            <a:ext cx="1039813" cy="334963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прямых измерений</a:t>
            </a:r>
          </a:p>
        </p:txBody>
      </p:sp>
      <p:sp>
        <p:nvSpPr>
          <p:cNvPr id="50222" name="AutoShape 47"/>
          <p:cNvSpPr>
            <a:spLocks noChangeArrowheads="1"/>
          </p:cNvSpPr>
          <p:nvPr/>
        </p:nvSpPr>
        <p:spPr bwMode="auto">
          <a:xfrm>
            <a:off x="6367463" y="5683250"/>
            <a:ext cx="1039812" cy="334963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прямых измерений</a:t>
            </a:r>
          </a:p>
        </p:txBody>
      </p:sp>
      <p:sp>
        <p:nvSpPr>
          <p:cNvPr id="50223" name="Text Box 48"/>
          <p:cNvSpPr txBox="1">
            <a:spLocks noChangeArrowheads="1"/>
          </p:cNvSpPr>
          <p:nvPr/>
        </p:nvSpPr>
        <p:spPr bwMode="auto">
          <a:xfrm>
            <a:off x="755650" y="6164263"/>
            <a:ext cx="1430338" cy="620712"/>
          </a:xfrm>
          <a:prstGeom prst="rect">
            <a:avLst/>
          </a:prstGeom>
          <a:solidFill>
            <a:srgbClr val="DFF173">
              <a:alpha val="3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Прецизионные калориметры с бомбой</a:t>
            </a:r>
          </a:p>
          <a:p>
            <a:pPr algn="ctr"/>
            <a:r>
              <a:rPr lang="ru-RU" sz="800">
                <a:latin typeface="Arial" pitchFamily="34" charset="0"/>
              </a:rPr>
              <a:t>2…40 кДж</a:t>
            </a: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=0,01 %</a:t>
            </a:r>
          </a:p>
        </p:txBody>
      </p:sp>
      <p:sp>
        <p:nvSpPr>
          <p:cNvPr id="50224" name="Line 49"/>
          <p:cNvSpPr>
            <a:spLocks noChangeShapeType="1"/>
          </p:cNvSpPr>
          <p:nvPr/>
        </p:nvSpPr>
        <p:spPr bwMode="auto">
          <a:xfrm>
            <a:off x="5399088" y="1435100"/>
            <a:ext cx="14874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25" name="Line 50"/>
          <p:cNvSpPr>
            <a:spLocks noChangeShapeType="1"/>
          </p:cNvSpPr>
          <p:nvPr/>
        </p:nvSpPr>
        <p:spPr bwMode="auto">
          <a:xfrm>
            <a:off x="3914775" y="1362075"/>
            <a:ext cx="0" cy="73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26" name="Line 51"/>
          <p:cNvSpPr>
            <a:spLocks noChangeShapeType="1"/>
          </p:cNvSpPr>
          <p:nvPr/>
        </p:nvSpPr>
        <p:spPr bwMode="auto">
          <a:xfrm>
            <a:off x="1928813" y="1435100"/>
            <a:ext cx="34718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27" name="Line 52"/>
          <p:cNvSpPr>
            <a:spLocks noChangeShapeType="1"/>
          </p:cNvSpPr>
          <p:nvPr/>
        </p:nvSpPr>
        <p:spPr bwMode="auto">
          <a:xfrm flipH="1" flipV="1">
            <a:off x="5037138" y="1435100"/>
            <a:ext cx="0" cy="55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28" name="Line 53"/>
          <p:cNvSpPr>
            <a:spLocks noChangeShapeType="1"/>
          </p:cNvSpPr>
          <p:nvPr/>
        </p:nvSpPr>
        <p:spPr bwMode="auto">
          <a:xfrm flipH="1" flipV="1">
            <a:off x="2471738" y="1433513"/>
            <a:ext cx="0" cy="55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29" name="Line 54"/>
          <p:cNvSpPr>
            <a:spLocks noChangeShapeType="1"/>
          </p:cNvSpPr>
          <p:nvPr/>
        </p:nvSpPr>
        <p:spPr bwMode="auto">
          <a:xfrm flipH="1" flipV="1">
            <a:off x="6888163" y="1435100"/>
            <a:ext cx="0" cy="55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0" name="Line 55"/>
          <p:cNvSpPr>
            <a:spLocks noChangeShapeType="1"/>
          </p:cNvSpPr>
          <p:nvPr/>
        </p:nvSpPr>
        <p:spPr bwMode="auto">
          <a:xfrm>
            <a:off x="2551113" y="1954213"/>
            <a:ext cx="0" cy="61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1" name="Line 56"/>
          <p:cNvSpPr>
            <a:spLocks noChangeShapeType="1"/>
          </p:cNvSpPr>
          <p:nvPr/>
        </p:nvSpPr>
        <p:spPr bwMode="auto">
          <a:xfrm flipH="1">
            <a:off x="2043113" y="2017713"/>
            <a:ext cx="5032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2" name="Line 57"/>
          <p:cNvSpPr>
            <a:spLocks noChangeShapeType="1"/>
          </p:cNvSpPr>
          <p:nvPr/>
        </p:nvSpPr>
        <p:spPr bwMode="auto">
          <a:xfrm>
            <a:off x="2043113" y="2017713"/>
            <a:ext cx="0" cy="58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3" name="Line 58"/>
          <p:cNvSpPr>
            <a:spLocks noChangeShapeType="1"/>
          </p:cNvSpPr>
          <p:nvPr/>
        </p:nvSpPr>
        <p:spPr bwMode="auto">
          <a:xfrm>
            <a:off x="2551113" y="2017713"/>
            <a:ext cx="742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4" name="Line 59"/>
          <p:cNvSpPr>
            <a:spLocks noChangeShapeType="1"/>
          </p:cNvSpPr>
          <p:nvPr/>
        </p:nvSpPr>
        <p:spPr bwMode="auto">
          <a:xfrm>
            <a:off x="3292475" y="2017713"/>
            <a:ext cx="0" cy="58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5" name="Text Box 60"/>
          <p:cNvSpPr txBox="1">
            <a:spLocks noChangeArrowheads="1"/>
          </p:cNvSpPr>
          <p:nvPr/>
        </p:nvSpPr>
        <p:spPr bwMode="auto">
          <a:xfrm>
            <a:off x="1989138" y="3957638"/>
            <a:ext cx="1349375" cy="831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Гири: 1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10</a:t>
            </a:r>
            <a:r>
              <a:rPr lang="ru-RU" sz="800" baseline="30000">
                <a:solidFill>
                  <a:srgbClr val="6600CC"/>
                </a:solidFill>
                <a:latin typeface="Arial" pitchFamily="34" charset="0"/>
              </a:rPr>
              <a:t>-6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…20 кг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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=6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10</a:t>
            </a:r>
            <a:r>
              <a:rPr lang="ru-RU" sz="800" baseline="30000">
                <a:solidFill>
                  <a:srgbClr val="6600CC"/>
                </a:solidFill>
                <a:latin typeface="Arial" pitchFamily="34" charset="0"/>
              </a:rPr>
              <a:t>-3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…30 мг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Весы специального класса точности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по ГОСТ 24104-2001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(ГПС  ГОСТ 8.021-2005)</a:t>
            </a:r>
          </a:p>
        </p:txBody>
      </p:sp>
      <p:sp>
        <p:nvSpPr>
          <p:cNvPr id="50236" name="Text Box 61"/>
          <p:cNvSpPr txBox="1">
            <a:spLocks noChangeArrowheads="1"/>
          </p:cNvSpPr>
          <p:nvPr/>
        </p:nvSpPr>
        <p:spPr bwMode="auto">
          <a:xfrm>
            <a:off x="5435600" y="6165850"/>
            <a:ext cx="1606550" cy="536575"/>
          </a:xfrm>
          <a:prstGeom prst="rect">
            <a:avLst/>
          </a:prstGeom>
          <a:solidFill>
            <a:srgbClr val="DFF173">
              <a:alpha val="3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Газовые калориметры</a:t>
            </a:r>
          </a:p>
          <a:p>
            <a:pPr algn="ctr"/>
            <a:r>
              <a:rPr lang="ru-RU" sz="800">
                <a:latin typeface="Arial" pitchFamily="34" charset="0"/>
              </a:rPr>
              <a:t>20…50 МДж/м</a:t>
            </a:r>
            <a:r>
              <a:rPr lang="ru-RU" sz="800" baseline="30000">
                <a:latin typeface="Arial" pitchFamily="34" charset="0"/>
              </a:rPr>
              <a:t>3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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=0,3 % …1,0 %</a:t>
            </a:r>
          </a:p>
        </p:txBody>
      </p:sp>
      <p:sp>
        <p:nvSpPr>
          <p:cNvPr id="50237" name="Text Box 62"/>
          <p:cNvSpPr txBox="1">
            <a:spLocks noChangeArrowheads="1"/>
          </p:cNvSpPr>
          <p:nvPr/>
        </p:nvSpPr>
        <p:spPr bwMode="auto">
          <a:xfrm>
            <a:off x="7704138" y="2962275"/>
            <a:ext cx="1370012" cy="9318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Эталоны сравнения 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Чистые газы, газовые смеси в баллонах под давлением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(ГПС  ГОСТ 8.578-2008)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2,0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10</a:t>
            </a:r>
            <a:r>
              <a:rPr lang="ru-RU" sz="800" baseline="30000">
                <a:solidFill>
                  <a:srgbClr val="6600CC"/>
                </a:solidFill>
                <a:latin typeface="Arial" pitchFamily="34" charset="0"/>
              </a:rPr>
              <a:t>-8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 %…99,99995 %</a:t>
            </a:r>
          </a:p>
          <a:p>
            <a:pPr algn="ctr"/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</a:t>
            </a:r>
            <a:r>
              <a:rPr lang="ru-RU" sz="800" baseline="-25000">
                <a:solidFill>
                  <a:srgbClr val="6600CC"/>
                </a:solidFill>
                <a:latin typeface="Arial" pitchFamily="34" charset="0"/>
              </a:rPr>
              <a:t>о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=10 %…5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10</a:t>
            </a:r>
            <a:r>
              <a:rPr lang="ru-RU" sz="800" baseline="30000">
                <a:solidFill>
                  <a:srgbClr val="6600CC"/>
                </a:solidFill>
                <a:latin typeface="Arial" pitchFamily="34" charset="0"/>
              </a:rPr>
              <a:t>-6</a:t>
            </a:r>
            <a:r>
              <a:rPr lang="ru-RU" sz="800">
                <a:solidFill>
                  <a:srgbClr val="6600CC"/>
                </a:solidFill>
                <a:latin typeface="Arial" pitchFamily="34" charset="0"/>
              </a:rPr>
              <a:t>  %</a:t>
            </a:r>
          </a:p>
        </p:txBody>
      </p:sp>
      <p:sp>
        <p:nvSpPr>
          <p:cNvPr id="50238" name="Line 63"/>
          <p:cNvSpPr>
            <a:spLocks noChangeShapeType="1"/>
          </p:cNvSpPr>
          <p:nvPr/>
        </p:nvSpPr>
        <p:spPr bwMode="auto">
          <a:xfrm flipV="1">
            <a:off x="1187450" y="1435100"/>
            <a:ext cx="0" cy="4221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39" name="Line 64"/>
          <p:cNvSpPr>
            <a:spLocks noChangeShapeType="1"/>
          </p:cNvSpPr>
          <p:nvPr/>
        </p:nvSpPr>
        <p:spPr bwMode="auto">
          <a:xfrm flipH="1">
            <a:off x="1187450" y="1435100"/>
            <a:ext cx="7953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0" name="Line 65"/>
          <p:cNvSpPr>
            <a:spLocks noChangeShapeType="1"/>
          </p:cNvSpPr>
          <p:nvPr/>
        </p:nvSpPr>
        <p:spPr bwMode="auto">
          <a:xfrm>
            <a:off x="1187450" y="6002338"/>
            <a:ext cx="0" cy="153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1" name="Line 66"/>
          <p:cNvSpPr>
            <a:spLocks noChangeShapeType="1"/>
          </p:cNvSpPr>
          <p:nvPr/>
        </p:nvSpPr>
        <p:spPr bwMode="auto">
          <a:xfrm>
            <a:off x="1900238" y="2813050"/>
            <a:ext cx="0" cy="2571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2" name="Line 67"/>
          <p:cNvSpPr>
            <a:spLocks noChangeShapeType="1"/>
          </p:cNvSpPr>
          <p:nvPr/>
        </p:nvSpPr>
        <p:spPr bwMode="auto">
          <a:xfrm>
            <a:off x="2368550" y="5387975"/>
            <a:ext cx="0" cy="273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3" name="Line 68"/>
          <p:cNvSpPr>
            <a:spLocks noChangeShapeType="1"/>
          </p:cNvSpPr>
          <p:nvPr/>
        </p:nvSpPr>
        <p:spPr bwMode="auto">
          <a:xfrm>
            <a:off x="2767013" y="5387975"/>
            <a:ext cx="0" cy="273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4" name="Line 69"/>
          <p:cNvSpPr>
            <a:spLocks noChangeShapeType="1"/>
          </p:cNvSpPr>
          <p:nvPr/>
        </p:nvSpPr>
        <p:spPr bwMode="auto">
          <a:xfrm>
            <a:off x="2520950" y="4787900"/>
            <a:ext cx="0" cy="592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5" name="Line 70"/>
          <p:cNvSpPr>
            <a:spLocks noChangeShapeType="1"/>
          </p:cNvSpPr>
          <p:nvPr/>
        </p:nvSpPr>
        <p:spPr bwMode="auto">
          <a:xfrm flipH="1">
            <a:off x="1900238" y="5387975"/>
            <a:ext cx="612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6" name="Line 71"/>
          <p:cNvSpPr>
            <a:spLocks noChangeShapeType="1"/>
          </p:cNvSpPr>
          <p:nvPr/>
        </p:nvSpPr>
        <p:spPr bwMode="auto">
          <a:xfrm>
            <a:off x="3387725" y="2886075"/>
            <a:ext cx="0" cy="2501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7" name="Line 72"/>
          <p:cNvSpPr>
            <a:spLocks noChangeShapeType="1"/>
          </p:cNvSpPr>
          <p:nvPr/>
        </p:nvSpPr>
        <p:spPr bwMode="auto">
          <a:xfrm>
            <a:off x="2649538" y="4787900"/>
            <a:ext cx="0" cy="588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8" name="Line 73"/>
          <p:cNvSpPr>
            <a:spLocks noChangeShapeType="1"/>
          </p:cNvSpPr>
          <p:nvPr/>
        </p:nvSpPr>
        <p:spPr bwMode="auto">
          <a:xfrm>
            <a:off x="2652713" y="5387975"/>
            <a:ext cx="7239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49" name="Line 74"/>
          <p:cNvSpPr>
            <a:spLocks noChangeShapeType="1"/>
          </p:cNvSpPr>
          <p:nvPr/>
        </p:nvSpPr>
        <p:spPr bwMode="auto">
          <a:xfrm>
            <a:off x="2954338" y="4787900"/>
            <a:ext cx="0" cy="352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0" name="Line 75"/>
          <p:cNvSpPr>
            <a:spLocks noChangeShapeType="1"/>
          </p:cNvSpPr>
          <p:nvPr/>
        </p:nvSpPr>
        <p:spPr bwMode="auto">
          <a:xfrm>
            <a:off x="2954338" y="5138738"/>
            <a:ext cx="3476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0251" name="Group 76"/>
          <p:cNvGrpSpPr>
            <a:grpSpLocks/>
          </p:cNvGrpSpPr>
          <p:nvPr/>
        </p:nvGrpSpPr>
        <p:grpSpPr bwMode="auto">
          <a:xfrm flipV="1">
            <a:off x="3305175" y="5054600"/>
            <a:ext cx="171450" cy="80963"/>
            <a:chOff x="4911" y="5520"/>
            <a:chExt cx="362" cy="181"/>
          </a:xfrm>
        </p:grpSpPr>
        <p:sp>
          <p:nvSpPr>
            <p:cNvPr id="50279" name="Arc 77"/>
            <p:cNvSpPr>
              <a:spLocks/>
            </p:cNvSpPr>
            <p:nvPr/>
          </p:nvSpPr>
          <p:spPr bwMode="auto">
            <a:xfrm flipH="1" flipV="1">
              <a:off x="4911" y="5520"/>
              <a:ext cx="181" cy="181"/>
            </a:xfrm>
            <a:custGeom>
              <a:avLst/>
              <a:gdLst>
                <a:gd name="T0" fmla="*/ 0 w 21600"/>
                <a:gd name="T1" fmla="*/ 0 h 21600"/>
                <a:gd name="T2" fmla="*/ 181 w 21600"/>
                <a:gd name="T3" fmla="*/ 181 h 21600"/>
                <a:gd name="T4" fmla="*/ 0 w 21600"/>
                <a:gd name="T5" fmla="*/ 181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280" name="Arc 78"/>
            <p:cNvSpPr>
              <a:spLocks/>
            </p:cNvSpPr>
            <p:nvPr/>
          </p:nvSpPr>
          <p:spPr bwMode="auto">
            <a:xfrm flipV="1">
              <a:off x="5092" y="5520"/>
              <a:ext cx="181" cy="181"/>
            </a:xfrm>
            <a:custGeom>
              <a:avLst/>
              <a:gdLst>
                <a:gd name="T0" fmla="*/ 0 w 21600"/>
                <a:gd name="T1" fmla="*/ 0 h 21600"/>
                <a:gd name="T2" fmla="*/ 181 w 21600"/>
                <a:gd name="T3" fmla="*/ 181 h 21600"/>
                <a:gd name="T4" fmla="*/ 0 w 21600"/>
                <a:gd name="T5" fmla="*/ 181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252" name="Line 79"/>
          <p:cNvSpPr>
            <a:spLocks noChangeShapeType="1"/>
          </p:cNvSpPr>
          <p:nvPr/>
        </p:nvSpPr>
        <p:spPr bwMode="auto">
          <a:xfrm flipH="1">
            <a:off x="3471863" y="5127625"/>
            <a:ext cx="16478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3" name="Line 80"/>
          <p:cNvSpPr>
            <a:spLocks noChangeShapeType="1"/>
          </p:cNvSpPr>
          <p:nvPr/>
        </p:nvSpPr>
        <p:spPr bwMode="auto">
          <a:xfrm>
            <a:off x="4005263" y="5127625"/>
            <a:ext cx="0" cy="552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4" name="Text Box 81"/>
          <p:cNvSpPr txBox="1">
            <a:spLocks noChangeArrowheads="1"/>
          </p:cNvSpPr>
          <p:nvPr/>
        </p:nvSpPr>
        <p:spPr bwMode="auto">
          <a:xfrm>
            <a:off x="2555875" y="6237288"/>
            <a:ext cx="1482725" cy="536575"/>
          </a:xfrm>
          <a:prstGeom prst="rect">
            <a:avLst/>
          </a:prstGeom>
          <a:solidFill>
            <a:srgbClr val="DFF173">
              <a:alpha val="3098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Калориметры с бомбой</a:t>
            </a:r>
          </a:p>
          <a:p>
            <a:pPr algn="ctr"/>
            <a:r>
              <a:rPr lang="ru-RU" sz="800">
                <a:latin typeface="Arial" pitchFamily="34" charset="0"/>
              </a:rPr>
              <a:t>5…40 кДж</a:t>
            </a:r>
          </a:p>
          <a:p>
            <a:pPr algn="ctr"/>
            <a:r>
              <a:rPr lang="ru-RU" sz="800">
                <a:latin typeface="Arial" pitchFamily="34" charset="0"/>
                <a:sym typeface="Symbol" pitchFamily="18" charset="2"/>
              </a:rPr>
              <a:t></a:t>
            </a:r>
            <a:r>
              <a:rPr lang="ru-RU" sz="800" baseline="-25000">
                <a:latin typeface="Arial" pitchFamily="34" charset="0"/>
              </a:rPr>
              <a:t>о</a:t>
            </a:r>
            <a:r>
              <a:rPr lang="ru-RU" sz="800">
                <a:latin typeface="Arial" pitchFamily="34" charset="0"/>
              </a:rPr>
              <a:t>=0,1 %…0,6 %</a:t>
            </a:r>
          </a:p>
        </p:txBody>
      </p:sp>
      <p:sp>
        <p:nvSpPr>
          <p:cNvPr id="50255" name="Line 82"/>
          <p:cNvSpPr>
            <a:spLocks noChangeShapeType="1"/>
          </p:cNvSpPr>
          <p:nvPr/>
        </p:nvSpPr>
        <p:spPr bwMode="auto">
          <a:xfrm flipH="1" flipV="1">
            <a:off x="2767013" y="6162675"/>
            <a:ext cx="0" cy="82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6" name="Line 83"/>
          <p:cNvSpPr>
            <a:spLocks noChangeShapeType="1"/>
          </p:cNvSpPr>
          <p:nvPr/>
        </p:nvSpPr>
        <p:spPr bwMode="auto">
          <a:xfrm flipH="1" flipV="1">
            <a:off x="3635375" y="6162675"/>
            <a:ext cx="0" cy="82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7" name="Line 84"/>
          <p:cNvSpPr>
            <a:spLocks noChangeShapeType="1"/>
          </p:cNvSpPr>
          <p:nvPr/>
        </p:nvSpPr>
        <p:spPr bwMode="auto">
          <a:xfrm>
            <a:off x="3635375" y="6162675"/>
            <a:ext cx="4095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8" name="Line 85"/>
          <p:cNvSpPr>
            <a:spLocks noChangeShapeType="1"/>
          </p:cNvSpPr>
          <p:nvPr/>
        </p:nvSpPr>
        <p:spPr bwMode="auto">
          <a:xfrm>
            <a:off x="4048125" y="6002338"/>
            <a:ext cx="0" cy="153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59" name="Line 86"/>
          <p:cNvSpPr>
            <a:spLocks noChangeShapeType="1"/>
          </p:cNvSpPr>
          <p:nvPr/>
        </p:nvSpPr>
        <p:spPr bwMode="auto">
          <a:xfrm>
            <a:off x="2398713" y="6162675"/>
            <a:ext cx="363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0" name="Line 87"/>
          <p:cNvSpPr>
            <a:spLocks noChangeShapeType="1"/>
          </p:cNvSpPr>
          <p:nvPr/>
        </p:nvSpPr>
        <p:spPr bwMode="auto">
          <a:xfrm>
            <a:off x="2392363" y="6008688"/>
            <a:ext cx="0" cy="153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1" name="Line 88"/>
          <p:cNvSpPr>
            <a:spLocks noChangeShapeType="1"/>
          </p:cNvSpPr>
          <p:nvPr/>
        </p:nvSpPr>
        <p:spPr bwMode="auto">
          <a:xfrm>
            <a:off x="5508625" y="6021388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2" name="Line 89"/>
          <p:cNvSpPr>
            <a:spLocks noChangeShapeType="1"/>
          </p:cNvSpPr>
          <p:nvPr/>
        </p:nvSpPr>
        <p:spPr bwMode="auto">
          <a:xfrm>
            <a:off x="6948488" y="6021388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3" name="Line 90"/>
          <p:cNvSpPr>
            <a:spLocks noChangeShapeType="1"/>
          </p:cNvSpPr>
          <p:nvPr/>
        </p:nvSpPr>
        <p:spPr bwMode="auto">
          <a:xfrm>
            <a:off x="8408988" y="3889375"/>
            <a:ext cx="0" cy="974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4" name="Line 91"/>
          <p:cNvSpPr>
            <a:spLocks noChangeShapeType="1"/>
          </p:cNvSpPr>
          <p:nvPr/>
        </p:nvSpPr>
        <p:spPr bwMode="auto">
          <a:xfrm>
            <a:off x="8459788" y="5661025"/>
            <a:ext cx="0" cy="619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265" name="Text Box 92"/>
          <p:cNvSpPr txBox="1">
            <a:spLocks noChangeArrowheads="1"/>
          </p:cNvSpPr>
          <p:nvPr/>
        </p:nvSpPr>
        <p:spPr bwMode="auto">
          <a:xfrm>
            <a:off x="1835150" y="509588"/>
            <a:ext cx="4194175" cy="822325"/>
          </a:xfrm>
          <a:prstGeom prst="rect">
            <a:avLst/>
          </a:prstGeom>
          <a:solidFill>
            <a:srgbClr val="FFCC00">
              <a:alpha val="79999"/>
            </a:srgbClr>
          </a:solidFill>
          <a:ln w="57150" cmpd="thickThin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900" b="1">
                <a:latin typeface="Arial" pitchFamily="34" charset="0"/>
              </a:rPr>
              <a:t>Государственный первичный эталон единиц энергии сгорания,</a:t>
            </a:r>
            <a:br>
              <a:rPr lang="ru-RU" sz="900" b="1">
                <a:latin typeface="Arial" pitchFamily="34" charset="0"/>
              </a:rPr>
            </a:br>
            <a:r>
              <a:rPr lang="ru-RU" sz="900" b="1">
                <a:latin typeface="Arial" pitchFamily="34" charset="0"/>
              </a:rPr>
              <a:t>удельной энергии сгорания и объемной энергии сгорания</a:t>
            </a:r>
          </a:p>
          <a:p>
            <a:pPr algn="ctr"/>
            <a:endParaRPr lang="ru-RU" sz="900">
              <a:latin typeface="Times New Roman" pitchFamily="18" charset="0"/>
            </a:endParaRPr>
          </a:p>
        </p:txBody>
      </p:sp>
      <p:sp>
        <p:nvSpPr>
          <p:cNvPr id="50266" name="Text Box 93"/>
          <p:cNvSpPr txBox="1">
            <a:spLocks noChangeArrowheads="1"/>
          </p:cNvSpPr>
          <p:nvPr/>
        </p:nvSpPr>
        <p:spPr bwMode="auto">
          <a:xfrm>
            <a:off x="2051050" y="836613"/>
            <a:ext cx="1277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5…50 кДж</a:t>
            </a:r>
          </a:p>
          <a:p>
            <a:pPr algn="ctr"/>
            <a:r>
              <a:rPr lang="en-US" sz="800">
                <a:latin typeface="Arial" pitchFamily="34" charset="0"/>
              </a:rPr>
              <a:t>S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ru-RU" sz="800">
                <a:latin typeface="Arial" pitchFamily="34" charset="0"/>
              </a:rPr>
              <a:t>=4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-5   </a:t>
            </a:r>
            <a:r>
              <a:rPr lang="ru-RU" sz="800" baseline="-25000">
                <a:latin typeface="Arial" pitchFamily="34" charset="0"/>
              </a:rPr>
              <a:t>  </a:t>
            </a:r>
            <a:r>
              <a:rPr lang="ru-RU" sz="800">
                <a:latin typeface="Arial" pitchFamily="34" charset="0"/>
                <a:sym typeface="Symbol" pitchFamily="18" charset="2"/>
              </a:rPr>
              <a:t>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ru-RU" sz="800">
                <a:latin typeface="Arial" pitchFamily="34" charset="0"/>
              </a:rPr>
              <a:t>=5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-5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en-US" sz="800">
                <a:latin typeface="Arial" pitchFamily="34" charset="0"/>
              </a:rPr>
              <a:t>u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en-US" sz="800" baseline="-25000">
                <a:latin typeface="Arial" pitchFamily="34" charset="0"/>
              </a:rPr>
              <a:t>A</a:t>
            </a:r>
            <a:r>
              <a:rPr lang="ru-RU" sz="800">
                <a:latin typeface="Arial" pitchFamily="34" charset="0"/>
              </a:rPr>
              <a:t>=4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-5</a:t>
            </a:r>
            <a:r>
              <a:rPr lang="ru-RU" sz="800" baseline="-25000">
                <a:latin typeface="Arial" pitchFamily="34" charset="0"/>
              </a:rPr>
              <a:t>     </a:t>
            </a:r>
            <a:r>
              <a:rPr lang="en-US" sz="800">
                <a:latin typeface="Arial" pitchFamily="34" charset="0"/>
              </a:rPr>
              <a:t>u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en-US" sz="800" baseline="-25000">
                <a:latin typeface="Arial" pitchFamily="34" charset="0"/>
              </a:rPr>
              <a:t>B</a:t>
            </a:r>
            <a:r>
              <a:rPr lang="ru-RU" sz="800">
                <a:latin typeface="Arial" pitchFamily="34" charset="0"/>
              </a:rPr>
              <a:t>=</a:t>
            </a:r>
            <a:r>
              <a:rPr lang="ru-RU" sz="800" baseline="-25000">
                <a:latin typeface="Arial" pitchFamily="34" charset="0"/>
              </a:rPr>
              <a:t> </a:t>
            </a:r>
            <a:r>
              <a:rPr lang="ru-RU" sz="800">
                <a:latin typeface="Arial" pitchFamily="34" charset="0"/>
              </a:rPr>
              <a:t>2,3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-5</a:t>
            </a:r>
            <a:endParaRPr lang="ru-RU" sz="800">
              <a:latin typeface="Arial" pitchFamily="34" charset="0"/>
            </a:endParaRPr>
          </a:p>
        </p:txBody>
      </p:sp>
      <p:sp>
        <p:nvSpPr>
          <p:cNvPr id="50267" name="Text Box 94"/>
          <p:cNvSpPr txBox="1">
            <a:spLocks noChangeArrowheads="1"/>
          </p:cNvSpPr>
          <p:nvPr/>
        </p:nvSpPr>
        <p:spPr bwMode="auto">
          <a:xfrm>
            <a:off x="3222625" y="947738"/>
            <a:ext cx="118268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sz="800">
                <a:latin typeface="Arial" pitchFamily="34" charset="0"/>
              </a:rPr>
              <a:t>(26434</a:t>
            </a:r>
            <a:r>
              <a:rPr lang="ru-RU" sz="800">
                <a:latin typeface="Arial" pitchFamily="34" charset="0"/>
              </a:rPr>
              <a:t>,4</a:t>
            </a:r>
            <a:r>
              <a:rPr lang="ru-RU" sz="800">
                <a:latin typeface="Arial" pitchFamily="34" charset="0"/>
                <a:sym typeface="Symbol" pitchFamily="18" charset="2"/>
              </a:rPr>
              <a:t></a:t>
            </a:r>
            <a:r>
              <a:rPr lang="ru-RU" sz="800">
                <a:latin typeface="Arial" pitchFamily="34" charset="0"/>
              </a:rPr>
              <a:t>0,6) кДж/кг</a:t>
            </a:r>
          </a:p>
        </p:txBody>
      </p:sp>
      <p:sp>
        <p:nvSpPr>
          <p:cNvPr id="50268" name="Text Box 95"/>
          <p:cNvSpPr txBox="1">
            <a:spLocks noChangeArrowheads="1"/>
          </p:cNvSpPr>
          <p:nvPr/>
        </p:nvSpPr>
        <p:spPr bwMode="auto">
          <a:xfrm>
            <a:off x="4427538" y="836613"/>
            <a:ext cx="1227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800">
                <a:latin typeface="Arial" pitchFamily="34" charset="0"/>
              </a:rPr>
              <a:t>10…50 МДж/м</a:t>
            </a:r>
            <a:r>
              <a:rPr lang="ru-RU" sz="800" baseline="30000">
                <a:latin typeface="Arial" pitchFamily="34" charset="0"/>
              </a:rPr>
              <a:t>3</a:t>
            </a:r>
          </a:p>
          <a:p>
            <a:pPr algn="ctr"/>
            <a:r>
              <a:rPr lang="en-US" sz="800">
                <a:latin typeface="Arial" pitchFamily="34" charset="0"/>
              </a:rPr>
              <a:t>S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ru-RU" sz="800">
                <a:latin typeface="Arial" pitchFamily="34" charset="0"/>
              </a:rPr>
              <a:t>=5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-4   </a:t>
            </a:r>
            <a:r>
              <a:rPr lang="ru-RU" sz="800" baseline="-25000">
                <a:latin typeface="Arial" pitchFamily="34" charset="0"/>
              </a:rPr>
              <a:t>  </a:t>
            </a:r>
            <a:r>
              <a:rPr lang="ru-RU" sz="800">
                <a:latin typeface="Arial" pitchFamily="34" charset="0"/>
                <a:sym typeface="Symbol" pitchFamily="18" charset="2"/>
              </a:rPr>
              <a:t>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ru-RU" sz="800">
                <a:latin typeface="Arial" pitchFamily="34" charset="0"/>
              </a:rPr>
              <a:t>=7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-4</a:t>
            </a:r>
            <a:endParaRPr lang="ru-RU" sz="800">
              <a:latin typeface="Arial" pitchFamily="34" charset="0"/>
            </a:endParaRPr>
          </a:p>
          <a:p>
            <a:pPr algn="ctr"/>
            <a:r>
              <a:rPr lang="en-US" sz="800">
                <a:latin typeface="Arial" pitchFamily="34" charset="0"/>
              </a:rPr>
              <a:t>u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en-US" sz="800" baseline="-25000">
                <a:latin typeface="Arial" pitchFamily="34" charset="0"/>
              </a:rPr>
              <a:t>A</a:t>
            </a:r>
            <a:r>
              <a:rPr lang="ru-RU" sz="800">
                <a:latin typeface="Arial" pitchFamily="34" charset="0"/>
              </a:rPr>
              <a:t>=5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-4</a:t>
            </a:r>
            <a:r>
              <a:rPr lang="ru-RU" sz="800" baseline="-25000">
                <a:latin typeface="Arial" pitchFamily="34" charset="0"/>
              </a:rPr>
              <a:t>    </a:t>
            </a:r>
            <a:r>
              <a:rPr lang="en-US" sz="800">
                <a:latin typeface="Arial" pitchFamily="34" charset="0"/>
              </a:rPr>
              <a:t>u</a:t>
            </a:r>
            <a:r>
              <a:rPr lang="ru-RU" sz="800" baseline="-25000">
                <a:latin typeface="Arial" pitchFamily="34" charset="0"/>
              </a:rPr>
              <a:t>0</a:t>
            </a:r>
            <a:r>
              <a:rPr lang="en-US" sz="800" baseline="-25000">
                <a:latin typeface="Arial" pitchFamily="34" charset="0"/>
              </a:rPr>
              <a:t>B</a:t>
            </a:r>
            <a:r>
              <a:rPr lang="ru-RU" sz="800">
                <a:latin typeface="Arial" pitchFamily="34" charset="0"/>
              </a:rPr>
              <a:t>=</a:t>
            </a:r>
            <a:r>
              <a:rPr lang="ru-RU" sz="800" baseline="-25000">
                <a:latin typeface="Arial" pitchFamily="34" charset="0"/>
              </a:rPr>
              <a:t> </a:t>
            </a:r>
            <a:r>
              <a:rPr lang="ru-RU" sz="800">
                <a:latin typeface="Arial" pitchFamily="34" charset="0"/>
              </a:rPr>
              <a:t>4</a:t>
            </a:r>
            <a:r>
              <a:rPr lang="ru-RU" sz="800">
                <a:latin typeface="Arial" pitchFamily="34" charset="0"/>
                <a:sym typeface="Symbol" pitchFamily="18" charset="2"/>
              </a:rPr>
              <a:t></a:t>
            </a:r>
            <a:r>
              <a:rPr lang="ru-RU" sz="800">
                <a:latin typeface="Arial" pitchFamily="34" charset="0"/>
              </a:rPr>
              <a:t>10</a:t>
            </a:r>
            <a:r>
              <a:rPr lang="ru-RU" sz="800" baseline="30000">
                <a:latin typeface="Arial" pitchFamily="34" charset="0"/>
              </a:rPr>
              <a:t>-4</a:t>
            </a:r>
            <a:endParaRPr lang="ru-RU" sz="800">
              <a:latin typeface="Arial" pitchFamily="34" charset="0"/>
            </a:endParaRPr>
          </a:p>
        </p:txBody>
      </p:sp>
      <p:sp>
        <p:nvSpPr>
          <p:cNvPr id="50269" name="AutoShape 96"/>
          <p:cNvSpPr>
            <a:spLocks noChangeArrowheads="1"/>
          </p:cNvSpPr>
          <p:nvPr/>
        </p:nvSpPr>
        <p:spPr bwMode="auto">
          <a:xfrm>
            <a:off x="7885113" y="4652963"/>
            <a:ext cx="1039812" cy="292100"/>
          </a:xfrm>
          <a:prstGeom prst="flowChartTerminator">
            <a:avLst/>
          </a:prstGeom>
          <a:solidFill>
            <a:srgbClr val="FFFFFF"/>
          </a:solidFill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800">
                <a:latin typeface="Arial" pitchFamily="34" charset="0"/>
              </a:rPr>
              <a:t>Метод косвенных измерений</a:t>
            </a:r>
          </a:p>
        </p:txBody>
      </p:sp>
      <p:sp>
        <p:nvSpPr>
          <p:cNvPr id="50270" name="Line 97"/>
          <p:cNvSpPr>
            <a:spLocks noChangeShapeType="1"/>
          </p:cNvSpPr>
          <p:nvPr/>
        </p:nvSpPr>
        <p:spPr bwMode="auto">
          <a:xfrm>
            <a:off x="6638925" y="2011363"/>
            <a:ext cx="9969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271" name="Line 98"/>
          <p:cNvSpPr>
            <a:spLocks noChangeShapeType="1"/>
          </p:cNvSpPr>
          <p:nvPr/>
        </p:nvSpPr>
        <p:spPr bwMode="auto">
          <a:xfrm>
            <a:off x="7632700" y="2011363"/>
            <a:ext cx="0" cy="29035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272" name="Line 99"/>
          <p:cNvSpPr>
            <a:spLocks noChangeShapeType="1"/>
          </p:cNvSpPr>
          <p:nvPr/>
        </p:nvSpPr>
        <p:spPr bwMode="auto">
          <a:xfrm>
            <a:off x="7632700" y="492283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273" name="Line 100"/>
          <p:cNvSpPr>
            <a:spLocks noChangeShapeType="1"/>
          </p:cNvSpPr>
          <p:nvPr/>
        </p:nvSpPr>
        <p:spPr bwMode="auto">
          <a:xfrm>
            <a:off x="7780338" y="4922838"/>
            <a:ext cx="0" cy="793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5EAD1-687A-4DA3-B2E4-A5788D65325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32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0" name="AutoShape 40"/>
          <p:cNvSpPr>
            <a:spLocks noChangeArrowheads="1"/>
          </p:cNvSpPr>
          <p:nvPr/>
        </p:nvSpPr>
        <p:spPr bwMode="auto">
          <a:xfrm>
            <a:off x="6128333" y="2224486"/>
            <a:ext cx="431800" cy="287337"/>
          </a:xfrm>
          <a:prstGeom prst="leftRightArrow">
            <a:avLst>
              <a:gd name="adj1" fmla="val 58009"/>
              <a:gd name="adj2" fmla="val 37020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21" name="AutoShape 41"/>
          <p:cNvSpPr>
            <a:spLocks noChangeArrowheads="1"/>
          </p:cNvSpPr>
          <p:nvPr/>
        </p:nvSpPr>
        <p:spPr bwMode="auto">
          <a:xfrm>
            <a:off x="7460245" y="2888856"/>
            <a:ext cx="504825" cy="288925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22" name="AutoShape 42"/>
          <p:cNvSpPr>
            <a:spLocks noChangeArrowheads="1"/>
          </p:cNvSpPr>
          <p:nvPr/>
        </p:nvSpPr>
        <p:spPr bwMode="auto">
          <a:xfrm>
            <a:off x="2053264" y="2576117"/>
            <a:ext cx="433388" cy="287338"/>
          </a:xfrm>
          <a:prstGeom prst="upArrow">
            <a:avLst>
              <a:gd name="adj1" fmla="val 50185"/>
              <a:gd name="adj2" fmla="val 3922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23" name="AutoShape 44"/>
          <p:cNvSpPr>
            <a:spLocks noChangeArrowheads="1"/>
          </p:cNvSpPr>
          <p:nvPr/>
        </p:nvSpPr>
        <p:spPr bwMode="auto">
          <a:xfrm>
            <a:off x="2701758" y="3882385"/>
            <a:ext cx="360362" cy="215900"/>
          </a:xfrm>
          <a:prstGeom prst="upArrow">
            <a:avLst>
              <a:gd name="adj1" fmla="val 49778"/>
              <a:gd name="adj2" fmla="val 49264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24" name="AutoShape 45"/>
          <p:cNvSpPr>
            <a:spLocks noChangeArrowheads="1"/>
          </p:cNvSpPr>
          <p:nvPr/>
        </p:nvSpPr>
        <p:spPr bwMode="auto">
          <a:xfrm>
            <a:off x="1442075" y="3882385"/>
            <a:ext cx="360363" cy="215900"/>
          </a:xfrm>
          <a:prstGeom prst="upArrow">
            <a:avLst>
              <a:gd name="adj1" fmla="val 49778"/>
              <a:gd name="adj2" fmla="val 49264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29" name="AutoShape 51"/>
          <p:cNvSpPr>
            <a:spLocks noChangeArrowheads="1"/>
          </p:cNvSpPr>
          <p:nvPr/>
        </p:nvSpPr>
        <p:spPr bwMode="auto">
          <a:xfrm>
            <a:off x="7533270" y="4689081"/>
            <a:ext cx="504825" cy="215900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3655"/>
            <a:ext cx="9144000" cy="6477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b="1" dirty="0" smtClean="0">
                <a:solidFill>
                  <a:schemeClr val="bg2"/>
                </a:solidFill>
                <a:latin typeface="+mj-lt"/>
              </a:rPr>
              <a:t>СОСТАВ ГЭТ 16</a:t>
            </a:r>
            <a:endParaRPr lang="ru-RU" sz="2800" b="1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7225" name="_s1039"/>
          <p:cNvSpPr>
            <a:spLocks noChangeArrowheads="1"/>
          </p:cNvSpPr>
          <p:nvPr/>
        </p:nvSpPr>
        <p:spPr bwMode="auto">
          <a:xfrm>
            <a:off x="4575565" y="1612505"/>
            <a:ext cx="1552767" cy="1250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600" b="1" dirty="0" smtClean="0"/>
              <a:t>Газовый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/>
              <a:t>калориметр</a:t>
            </a:r>
            <a:br>
              <a:rPr lang="ru-RU" sz="1600" b="1" dirty="0"/>
            </a:br>
            <a:r>
              <a:rPr lang="ru-RU" sz="1600" b="1" dirty="0"/>
              <a:t>«КАТЕТ»</a:t>
            </a:r>
            <a:endParaRPr lang="ru-RU" sz="1600" dirty="0"/>
          </a:p>
        </p:txBody>
      </p:sp>
      <p:sp>
        <p:nvSpPr>
          <p:cNvPr id="25608" name="_s1038"/>
          <p:cNvSpPr>
            <a:spLocks noChangeArrowheads="1"/>
          </p:cNvSpPr>
          <p:nvPr/>
        </p:nvSpPr>
        <p:spPr bwMode="auto">
          <a:xfrm>
            <a:off x="6560133" y="1612505"/>
            <a:ext cx="2349500" cy="1250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/>
          <a:lstStyle/>
          <a:p>
            <a:pPr algn="ctr"/>
            <a:r>
              <a:rPr lang="ru-RU" sz="1600" b="1"/>
              <a:t>Калориметр</a:t>
            </a:r>
          </a:p>
          <a:p>
            <a:pPr algn="ctr"/>
            <a:r>
              <a:rPr lang="ru-RU" sz="1600" b="1"/>
              <a:t>с газовой</a:t>
            </a:r>
            <a:br>
              <a:rPr lang="ru-RU" sz="1600" b="1"/>
            </a:br>
            <a:r>
              <a:rPr lang="ru-RU" sz="1600" b="1"/>
              <a:t>горелкой</a:t>
            </a:r>
          </a:p>
          <a:p>
            <a:pPr algn="ctr"/>
            <a:r>
              <a:rPr lang="ru-RU" sz="1600" b="1"/>
              <a:t>«В-06АК»-</a:t>
            </a:r>
            <a:br>
              <a:rPr lang="ru-RU" sz="1600" b="1"/>
            </a:br>
            <a:r>
              <a:rPr lang="ru-RU" sz="1600" b="1"/>
              <a:t>компаратор</a:t>
            </a:r>
          </a:p>
        </p:txBody>
      </p:sp>
      <p:sp>
        <p:nvSpPr>
          <p:cNvPr id="25609" name="_s1037"/>
          <p:cNvSpPr>
            <a:spLocks noChangeArrowheads="1"/>
          </p:cNvSpPr>
          <p:nvPr/>
        </p:nvSpPr>
        <p:spPr bwMode="auto">
          <a:xfrm>
            <a:off x="6668083" y="3177781"/>
            <a:ext cx="2165350" cy="15128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400" b="1"/>
              <a:t>Мера объемной</a:t>
            </a:r>
            <a:br>
              <a:rPr lang="ru-RU" sz="1400" b="1"/>
            </a:br>
            <a:r>
              <a:rPr lang="ru-RU" sz="1400" b="1"/>
              <a:t>энергии сгорания</a:t>
            </a:r>
            <a:br>
              <a:rPr lang="ru-RU" sz="1400" b="1"/>
            </a:br>
            <a:r>
              <a:rPr lang="ru-RU" sz="1400" b="1"/>
              <a:t>высокочистый</a:t>
            </a:r>
            <a:br>
              <a:rPr lang="ru-RU" sz="1400" b="1"/>
            </a:br>
            <a:r>
              <a:rPr lang="ru-RU" sz="1400" b="1"/>
              <a:t>метан</a:t>
            </a:r>
          </a:p>
          <a:p>
            <a:pPr algn="ctr"/>
            <a:r>
              <a:rPr lang="ru-RU" sz="1400" b="1"/>
              <a:t>(молярная доля</a:t>
            </a:r>
          </a:p>
          <a:p>
            <a:pPr algn="ctr"/>
            <a:r>
              <a:rPr lang="ru-RU" sz="1400" b="1"/>
              <a:t> основного компонента,</a:t>
            </a:r>
          </a:p>
          <a:p>
            <a:pPr algn="ctr"/>
            <a:r>
              <a:rPr lang="ru-RU" sz="1400" b="1"/>
              <a:t> не менее 99,95%)</a:t>
            </a:r>
          </a:p>
        </p:txBody>
      </p:sp>
      <p:sp>
        <p:nvSpPr>
          <p:cNvPr id="307228" name="_s1033"/>
          <p:cNvSpPr>
            <a:spLocks noChangeArrowheads="1"/>
          </p:cNvSpPr>
          <p:nvPr/>
        </p:nvSpPr>
        <p:spPr bwMode="auto">
          <a:xfrm>
            <a:off x="1129339" y="1606156"/>
            <a:ext cx="2281237" cy="9699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600" b="1" dirty="0" smtClean="0"/>
              <a:t>Калориметр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/>
              <a:t>с бомбой</a:t>
            </a:r>
            <a:br>
              <a:rPr lang="ru-RU" sz="1600" b="1" dirty="0"/>
            </a:br>
            <a:r>
              <a:rPr lang="ru-RU" sz="1600" b="1" dirty="0"/>
              <a:t>«</a:t>
            </a:r>
            <a:r>
              <a:rPr lang="ru-RU" sz="1600" b="1" dirty="0" err="1"/>
              <a:t>ВИМ</a:t>
            </a:r>
            <a:r>
              <a:rPr lang="ru-RU" sz="1600" b="1" dirty="0"/>
              <a:t>»</a:t>
            </a:r>
          </a:p>
        </p:txBody>
      </p:sp>
      <p:sp>
        <p:nvSpPr>
          <p:cNvPr id="25611" name="_s1034"/>
          <p:cNvSpPr>
            <a:spLocks noChangeArrowheads="1"/>
          </p:cNvSpPr>
          <p:nvPr/>
        </p:nvSpPr>
        <p:spPr bwMode="auto">
          <a:xfrm>
            <a:off x="1097130" y="2830912"/>
            <a:ext cx="2300287" cy="105147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400" b="1"/>
              <a:t>Мера удельной</a:t>
            </a:r>
            <a:br>
              <a:rPr lang="ru-RU" sz="1400" b="1"/>
            </a:br>
            <a:r>
              <a:rPr lang="ru-RU" sz="1400" b="1"/>
              <a:t>энергии сгорания</a:t>
            </a:r>
            <a:br>
              <a:rPr lang="ru-RU" sz="1400" b="1"/>
            </a:br>
            <a:r>
              <a:rPr lang="ru-RU" sz="1400" b="1"/>
              <a:t>бензойная кислота</a:t>
            </a:r>
            <a:br>
              <a:rPr lang="ru-RU" sz="1400" b="1"/>
            </a:br>
            <a:r>
              <a:rPr lang="ru-RU" sz="1400" b="1"/>
              <a:t>марки К-1</a:t>
            </a:r>
          </a:p>
        </p:txBody>
      </p:sp>
      <p:sp>
        <p:nvSpPr>
          <p:cNvPr id="25612" name="_s1036"/>
          <p:cNvSpPr>
            <a:spLocks noChangeArrowheads="1"/>
          </p:cNvSpPr>
          <p:nvPr/>
        </p:nvSpPr>
        <p:spPr bwMode="auto">
          <a:xfrm>
            <a:off x="2341395" y="4098285"/>
            <a:ext cx="2050585" cy="1260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/>
          <a:lstStyle/>
          <a:p>
            <a:pPr algn="ctr"/>
            <a:r>
              <a:rPr lang="ru-RU" sz="1400" b="1" dirty="0"/>
              <a:t>аппаратура для</a:t>
            </a:r>
          </a:p>
          <a:p>
            <a:pPr algn="ctr"/>
            <a:r>
              <a:rPr lang="ru-RU" sz="1400" b="1" dirty="0"/>
              <a:t>определения </a:t>
            </a:r>
            <a:br>
              <a:rPr lang="ru-RU" sz="1400" b="1" dirty="0"/>
            </a:br>
            <a:r>
              <a:rPr lang="ru-RU" sz="1400" b="1" dirty="0"/>
              <a:t>суммарной молярной</a:t>
            </a:r>
            <a:br>
              <a:rPr lang="ru-RU" sz="1400" b="1" dirty="0"/>
            </a:br>
            <a:r>
              <a:rPr lang="ru-RU" sz="1400" b="1" dirty="0"/>
              <a:t>доли  примесей</a:t>
            </a:r>
          </a:p>
          <a:p>
            <a:pPr algn="ctr"/>
            <a:r>
              <a:rPr lang="ru-RU" sz="1400" b="1" dirty="0"/>
              <a:t>в бензойной кислоте</a:t>
            </a:r>
          </a:p>
          <a:p>
            <a:pPr algn="ctr"/>
            <a:r>
              <a:rPr lang="ru-RU" sz="1400" b="1" dirty="0"/>
              <a:t>марки К– 1</a:t>
            </a:r>
          </a:p>
        </p:txBody>
      </p:sp>
      <p:sp>
        <p:nvSpPr>
          <p:cNvPr id="307231" name="_s1035"/>
          <p:cNvSpPr>
            <a:spLocks noChangeArrowheads="1"/>
          </p:cNvSpPr>
          <p:nvPr/>
        </p:nvSpPr>
        <p:spPr bwMode="auto">
          <a:xfrm>
            <a:off x="997890" y="5540774"/>
            <a:ext cx="2544136" cy="4568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400" b="1" dirty="0" smtClean="0"/>
              <a:t>Весы </a:t>
            </a:r>
            <a:r>
              <a:rPr lang="en-US" sz="1400" b="1" dirty="0" smtClean="0"/>
              <a:t>Metler Toledo</a:t>
            </a:r>
            <a:r>
              <a:rPr lang="ru-RU" sz="1400" b="1" dirty="0" smtClean="0"/>
              <a:t> </a:t>
            </a:r>
            <a:r>
              <a:rPr lang="en-US" sz="1400" b="1" dirty="0" smtClean="0"/>
              <a:t>XP </a:t>
            </a:r>
            <a:r>
              <a:rPr lang="en-US" sz="1400" b="1" dirty="0"/>
              <a:t>205</a:t>
            </a:r>
            <a:endParaRPr lang="ru-RU" sz="1400" dirty="0"/>
          </a:p>
        </p:txBody>
      </p:sp>
      <p:sp>
        <p:nvSpPr>
          <p:cNvPr id="25615" name="_s1036"/>
          <p:cNvSpPr>
            <a:spLocks noChangeArrowheads="1"/>
          </p:cNvSpPr>
          <p:nvPr/>
        </p:nvSpPr>
        <p:spPr bwMode="auto">
          <a:xfrm>
            <a:off x="120071" y="4109398"/>
            <a:ext cx="2076862" cy="126234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/>
          <a:lstStyle/>
          <a:p>
            <a:pPr algn="ctr"/>
            <a:r>
              <a:rPr lang="ru-RU" sz="1400" b="1" dirty="0"/>
              <a:t>аппаратура для</a:t>
            </a:r>
          </a:p>
          <a:p>
            <a:pPr algn="ctr"/>
            <a:r>
              <a:rPr lang="ru-RU" sz="1400" b="1" dirty="0"/>
              <a:t>получения</a:t>
            </a:r>
            <a:br>
              <a:rPr lang="ru-RU" sz="1400" b="1" dirty="0"/>
            </a:br>
            <a:r>
              <a:rPr lang="ru-RU" sz="1400" b="1" dirty="0"/>
              <a:t>высокочистой</a:t>
            </a:r>
            <a:br>
              <a:rPr lang="ru-RU" sz="1400" b="1" dirty="0"/>
            </a:br>
            <a:r>
              <a:rPr lang="ru-RU" sz="1400" b="1" dirty="0"/>
              <a:t>бензойной кислоты</a:t>
            </a:r>
          </a:p>
          <a:p>
            <a:pPr algn="ctr"/>
            <a:r>
              <a:rPr lang="ru-RU" sz="1400" b="1" dirty="0"/>
              <a:t>марки К– 1</a:t>
            </a:r>
          </a:p>
        </p:txBody>
      </p:sp>
      <p:sp>
        <p:nvSpPr>
          <p:cNvPr id="25625" name="Text Box 46"/>
          <p:cNvSpPr txBox="1">
            <a:spLocks noChangeArrowheads="1"/>
          </p:cNvSpPr>
          <p:nvPr/>
        </p:nvSpPr>
        <p:spPr bwMode="auto">
          <a:xfrm>
            <a:off x="4575565" y="782733"/>
            <a:ext cx="423830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accent1"/>
                </a:solidFill>
                <a:latin typeface="+mn-lt"/>
              </a:rPr>
              <a:t>для газообразного топлива</a:t>
            </a:r>
          </a:p>
        </p:txBody>
      </p:sp>
      <p:sp>
        <p:nvSpPr>
          <p:cNvPr id="25626" name="Text Box 47"/>
          <p:cNvSpPr txBox="1">
            <a:spLocks noChangeArrowheads="1"/>
          </p:cNvSpPr>
          <p:nvPr/>
        </p:nvSpPr>
        <p:spPr bwMode="auto">
          <a:xfrm>
            <a:off x="1" y="776839"/>
            <a:ext cx="45755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для твердого и жидкого топлива</a:t>
            </a:r>
          </a:p>
        </p:txBody>
      </p:sp>
      <p:sp>
        <p:nvSpPr>
          <p:cNvPr id="25628" name="_s1037"/>
          <p:cNvSpPr>
            <a:spLocks noChangeArrowheads="1"/>
          </p:cNvSpPr>
          <p:nvPr/>
        </p:nvSpPr>
        <p:spPr bwMode="auto">
          <a:xfrm>
            <a:off x="6668083" y="4904981"/>
            <a:ext cx="2200274" cy="792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400" b="1"/>
              <a:t>входной контроль</a:t>
            </a:r>
            <a:br>
              <a:rPr lang="ru-RU" sz="1400" b="1"/>
            </a:br>
            <a:r>
              <a:rPr lang="ru-RU" sz="1400" b="1"/>
              <a:t>чистоты</a:t>
            </a:r>
            <a:br>
              <a:rPr lang="ru-RU" sz="1400" b="1"/>
            </a:br>
            <a:r>
              <a:rPr lang="ru-RU" sz="1400" b="1"/>
              <a:t>на ГЭТ 154-2002</a:t>
            </a:r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 rot="5400000">
            <a:off x="5136047" y="2961088"/>
            <a:ext cx="431800" cy="287337"/>
          </a:xfrm>
          <a:prstGeom prst="leftRightArrow">
            <a:avLst>
              <a:gd name="adj1" fmla="val 58009"/>
              <a:gd name="adj2" fmla="val 37020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/>
          </a:p>
        </p:txBody>
      </p:sp>
      <p:sp>
        <p:nvSpPr>
          <p:cNvPr id="21" name="_s1039"/>
          <p:cNvSpPr>
            <a:spLocks noChangeArrowheads="1"/>
          </p:cNvSpPr>
          <p:nvPr/>
        </p:nvSpPr>
        <p:spPr bwMode="auto">
          <a:xfrm>
            <a:off x="4570418" y="3348443"/>
            <a:ext cx="1552767" cy="1250950"/>
          </a:xfrm>
          <a:prstGeom prst="rect">
            <a:avLst/>
          </a:prstGeom>
          <a:ln w="38100">
            <a:prstDash val="sysDash"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600" b="1" dirty="0" smtClean="0"/>
              <a:t>Разработка</a:t>
            </a:r>
          </a:p>
          <a:p>
            <a:pPr algn="ctr"/>
            <a:r>
              <a:rPr lang="ru-RU" sz="1600" b="1" dirty="0" smtClean="0"/>
              <a:t>УСВГ, УСНГ</a:t>
            </a:r>
          </a:p>
          <a:p>
            <a:pPr algn="ctr"/>
            <a:r>
              <a:rPr lang="ru-RU" sz="1600" b="1" dirty="0" smtClean="0"/>
              <a:t>2015-2017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988525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2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307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460"/>
                            </p:stCondLst>
                            <p:childTnLst>
                              <p:par>
                                <p:cTn id="41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1000" fill="hold"/>
                                        <p:tgtEl>
                                          <p:spTgt spid="307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00"/>
                            </p:stCondLst>
                            <p:childTnLst>
                              <p:par>
                                <p:cTn id="70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960"/>
                            </p:stCondLst>
                            <p:childTnLst>
                              <p:par>
                                <p:cTn id="73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40"/>
                            </p:stCondLst>
                            <p:childTnLst>
                              <p:par>
                                <p:cTn id="76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0" grpId="0" animBg="1"/>
      <p:bldP spid="307225" grpId="0" build="allAtOnce" animBg="1"/>
      <p:bldP spid="307228" grpId="0" build="allAtOnce" animBg="1"/>
      <p:bldP spid="307231" grpId="0" animBg="1"/>
      <p:bldP spid="20" grpId="0" animBg="1"/>
      <p:bldP spid="21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1"/>
          <p:cNvSpPr>
            <a:spLocks noChangeArrowheads="1"/>
          </p:cNvSpPr>
          <p:nvPr/>
        </p:nvSpPr>
        <p:spPr bwMode="auto">
          <a:xfrm>
            <a:off x="-505269" y="1365171"/>
            <a:ext cx="9144000" cy="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850" name="Group 2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75157"/>
              </p:ext>
            </p:extLst>
          </p:nvPr>
        </p:nvGraphicFramePr>
        <p:xfrm>
          <a:off x="141208" y="3250744"/>
          <a:ext cx="8806734" cy="2749550"/>
        </p:xfrm>
        <a:graphic>
          <a:graphicData uri="http://schemas.openxmlformats.org/drawingml/2006/table">
            <a:tbl>
              <a:tblPr/>
              <a:tblGrid>
                <a:gridCol w="1910512"/>
                <a:gridCol w="1620180"/>
                <a:gridCol w="1710190"/>
                <a:gridCol w="1951915"/>
                <a:gridCol w="1613937"/>
              </a:tblGrid>
              <a:tr h="77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Страна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Россия, ВНИИМ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t-E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LNE,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Франция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t-EE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PTB,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Германия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t-E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KRISS,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Корея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7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Относительная расширенная неопределенность </a:t>
                      </a: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U (k = 2)</a:t>
                      </a:r>
                      <a:endParaRPr kumimoji="0" lang="ru-RU" sz="14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14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58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5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lang="ru-RU" sz="2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36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Documents and Settings\Прудаев\Рабочий стол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19" y="3596510"/>
            <a:ext cx="791962" cy="8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161510" y="593685"/>
            <a:ext cx="8786433" cy="2670873"/>
            <a:chOff x="-88871" y="3748512"/>
            <a:chExt cx="8786433" cy="1684221"/>
          </a:xfrm>
        </p:grpSpPr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-88871" y="3748512"/>
              <a:ext cx="8786433" cy="1277386"/>
            </a:xfrm>
            <a:prstGeom prst="rect">
              <a:avLst/>
            </a:prstGeom>
            <a:noFill/>
            <a:ln w="31750">
              <a:solidFill>
                <a:schemeClr val="accent6"/>
              </a:solidFill>
              <a:miter lim="800000"/>
              <a:headEnd/>
              <a:tailEnd/>
            </a:ln>
            <a:effectLst>
              <a:outerShdw dist="17961" sx="999" sy="999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solidFill>
                    <a:schemeClr val="accent1"/>
                  </a:solidFill>
                  <a:latin typeface="+mj-lt"/>
                  <a:cs typeface="Arial" pitchFamily="34" charset="0"/>
                </a:rPr>
                <a:t>МЕЖДУНАРОДНЫЕ АНАЛОГИ В ОБЛАСТИ ГАЗОВОЙ КАЛОРИМЕТРИИ</a:t>
              </a:r>
              <a:endParaRPr lang="ru-RU" sz="3200" b="1" dirty="0">
                <a:solidFill>
                  <a:schemeClr val="accent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9" name="Line 317"/>
            <p:cNvSpPr>
              <a:spLocks noChangeShapeType="1"/>
            </p:cNvSpPr>
            <p:nvPr/>
          </p:nvSpPr>
          <p:spPr bwMode="auto">
            <a:xfrm>
              <a:off x="6121819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Line 318"/>
          <p:cNvSpPr>
            <a:spLocks noChangeShapeType="1"/>
          </p:cNvSpPr>
          <p:nvPr/>
        </p:nvSpPr>
        <p:spPr bwMode="auto">
          <a:xfrm>
            <a:off x="8132325" y="2619391"/>
            <a:ext cx="0" cy="645166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2" name="Line 318"/>
          <p:cNvSpPr>
            <a:spLocks noChangeShapeType="1"/>
          </p:cNvSpPr>
          <p:nvPr/>
        </p:nvSpPr>
        <p:spPr bwMode="auto">
          <a:xfrm>
            <a:off x="4491052" y="2619391"/>
            <a:ext cx="0" cy="645168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4" name="Line 318"/>
          <p:cNvSpPr>
            <a:spLocks noChangeShapeType="1"/>
          </p:cNvSpPr>
          <p:nvPr/>
        </p:nvSpPr>
        <p:spPr bwMode="auto">
          <a:xfrm>
            <a:off x="2850800" y="2619389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pic>
        <p:nvPicPr>
          <p:cNvPr id="21" name="Picture 3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"/>
          <a:stretch/>
        </p:blipFill>
        <p:spPr bwMode="auto">
          <a:xfrm>
            <a:off x="3720455" y="3610784"/>
            <a:ext cx="1571625" cy="92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2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 b="19769"/>
          <a:stretch/>
        </p:blipFill>
        <p:spPr bwMode="auto">
          <a:xfrm>
            <a:off x="5753081" y="3567829"/>
            <a:ext cx="1395154" cy="92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Documents and Settings\Прудаев\Рабочий стол\m_hb_kriss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25" y="3528161"/>
            <a:ext cx="1270000" cy="95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52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1"/>
          <p:cNvSpPr>
            <a:spLocks noChangeArrowheads="1"/>
          </p:cNvSpPr>
          <p:nvPr/>
        </p:nvSpPr>
        <p:spPr bwMode="auto">
          <a:xfrm>
            <a:off x="-505269" y="1280817"/>
            <a:ext cx="9144000" cy="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850" name="Group 2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045226"/>
              </p:ext>
            </p:extLst>
          </p:nvPr>
        </p:nvGraphicFramePr>
        <p:xfrm>
          <a:off x="141210" y="3166390"/>
          <a:ext cx="8856664" cy="2962910"/>
        </p:xfrm>
        <a:graphic>
          <a:graphicData uri="http://schemas.openxmlformats.org/drawingml/2006/table">
            <a:tbl>
              <a:tblPr/>
              <a:tblGrid>
                <a:gridCol w="1853760"/>
                <a:gridCol w="900100"/>
                <a:gridCol w="990110"/>
                <a:gridCol w="855095"/>
                <a:gridCol w="1215135"/>
                <a:gridCol w="990110"/>
                <a:gridCol w="990110"/>
                <a:gridCol w="1062244"/>
              </a:tblGrid>
              <a:tr h="77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Страна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Россия, ВНИИМ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США,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NIST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Китай,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NIM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Республика Беларусь,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БелГИМ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Украина,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ННЦИМ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Турция, 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Tubitak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UME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Румыния,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BRML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-NIM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7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Относительная расширенная неопределенность </a:t>
                      </a: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U (k = 2)</a:t>
                      </a:r>
                      <a:endParaRPr kumimoji="0" lang="ru-RU" sz="14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13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-3</a:t>
                      </a:r>
                      <a:endParaRPr lang="ru-RU" sz="2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1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2039763" y="3734578"/>
            <a:ext cx="6905510" cy="978331"/>
            <a:chOff x="2006715" y="2843935"/>
            <a:chExt cx="6905510" cy="978331"/>
          </a:xfrm>
        </p:grpSpPr>
        <p:pic>
          <p:nvPicPr>
            <p:cNvPr id="6" name="Picture 3" descr="C:\Documents and Settings\Прудаев\Рабочий стол\загруженное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6715" y="2843935"/>
              <a:ext cx="791962" cy="880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45" name="Picture 5" descr="C:\Documents and Settings\Прудаев\Мои документы\Конференции_Семинары\Презентации_все\42_\pics\nist_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882" y="3068961"/>
              <a:ext cx="926033" cy="3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6" name="Picture 6" descr="C:\Documents and Settings\Прудаев\Мои документы\Конференции_Семинары\Презентации_все\42_\pics\logo_new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0777"/>
            <a:stretch/>
          </p:blipFill>
          <p:spPr bwMode="auto">
            <a:xfrm>
              <a:off x="3896925" y="2931203"/>
              <a:ext cx="781788" cy="590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7" name="Picture 7" descr="C:\Documents and Settings\Прудаев\Мои документы\Конференции_Семинары\Презентации_все\42_\pics\53224.gif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45" b="16010"/>
            <a:stretch/>
          </p:blipFill>
          <p:spPr bwMode="auto">
            <a:xfrm>
              <a:off x="4797025" y="3036600"/>
              <a:ext cx="1049878" cy="688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8" name="Picture 8" descr="C:\Documents and Settings\Прудаев\Мои документы\Конференции_Семинары\Презентации_все\42_\pics\24237.jpe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7155" y="2987164"/>
              <a:ext cx="900913" cy="678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9" name="Picture 9" descr="C:\Documents and Settings\Прудаев\Мои документы\Конференции_Семинары\Презентации_все\42_\pics\ume_logo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7275" y="2953046"/>
              <a:ext cx="720080" cy="869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50" name="Picture 10" descr="C:\Documents and Settings\Прудаев\Мои документы\Конференции_Семинары\Презентации_все\42_\pics\logo_0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7375" y="3059697"/>
              <a:ext cx="964850" cy="533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161510" y="509331"/>
            <a:ext cx="8786433" cy="2670873"/>
            <a:chOff x="-88871" y="3748512"/>
            <a:chExt cx="8786433" cy="1684221"/>
          </a:xfrm>
        </p:grpSpPr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-88871" y="3748512"/>
              <a:ext cx="8786433" cy="1277386"/>
            </a:xfrm>
            <a:prstGeom prst="rect">
              <a:avLst/>
            </a:prstGeom>
            <a:noFill/>
            <a:ln w="31750">
              <a:solidFill>
                <a:schemeClr val="accent6"/>
              </a:solidFill>
              <a:miter lim="800000"/>
              <a:headEnd/>
              <a:tailEnd/>
            </a:ln>
            <a:effectLst>
              <a:outerShdw dist="17961" sx="999" sy="999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solidFill>
                    <a:schemeClr val="accent1"/>
                  </a:solidFill>
                  <a:latin typeface="+mj-lt"/>
                  <a:cs typeface="Arial" pitchFamily="34" charset="0"/>
                </a:rPr>
                <a:t>МЕЖДУНАРОДНЫЕ АНАЛОГИ В ОБЛАСТИ БОМБОВОЙ КАЛОРИМЕТРИИ</a:t>
              </a:r>
              <a:endParaRPr lang="ru-RU" sz="3200" b="1" dirty="0">
                <a:solidFill>
                  <a:schemeClr val="accent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9" name="Line 317"/>
            <p:cNvSpPr>
              <a:spLocks noChangeShapeType="1"/>
            </p:cNvSpPr>
            <p:nvPr/>
          </p:nvSpPr>
          <p:spPr bwMode="auto">
            <a:xfrm>
              <a:off x="6200277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  <p:sp>
          <p:nvSpPr>
            <p:cNvPr id="30" name="Line 318"/>
            <p:cNvSpPr>
              <a:spLocks noChangeShapeType="1"/>
            </p:cNvSpPr>
            <p:nvPr/>
          </p:nvSpPr>
          <p:spPr bwMode="auto">
            <a:xfrm flipH="1">
              <a:off x="7189982" y="5025898"/>
              <a:ext cx="267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  <p:sp>
          <p:nvSpPr>
            <p:cNvPr id="33" name="Line 321"/>
            <p:cNvSpPr>
              <a:spLocks noChangeShapeType="1"/>
            </p:cNvSpPr>
            <p:nvPr/>
          </p:nvSpPr>
          <p:spPr bwMode="auto">
            <a:xfrm>
              <a:off x="5041699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Line 318"/>
          <p:cNvSpPr>
            <a:spLocks noChangeShapeType="1"/>
          </p:cNvSpPr>
          <p:nvPr/>
        </p:nvSpPr>
        <p:spPr bwMode="auto">
          <a:xfrm>
            <a:off x="8465518" y="2535037"/>
            <a:ext cx="0" cy="645166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2" name="Line 318"/>
          <p:cNvSpPr>
            <a:spLocks noChangeShapeType="1"/>
          </p:cNvSpPr>
          <p:nvPr/>
        </p:nvSpPr>
        <p:spPr bwMode="auto">
          <a:xfrm>
            <a:off x="4299610" y="2535035"/>
            <a:ext cx="0" cy="645168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3" name="Line 318"/>
          <p:cNvSpPr>
            <a:spLocks noChangeShapeType="1"/>
          </p:cNvSpPr>
          <p:nvPr/>
        </p:nvSpPr>
        <p:spPr bwMode="auto">
          <a:xfrm>
            <a:off x="3376946" y="2535034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4" name="Line 318"/>
          <p:cNvSpPr>
            <a:spLocks noChangeShapeType="1"/>
          </p:cNvSpPr>
          <p:nvPr/>
        </p:nvSpPr>
        <p:spPr bwMode="auto">
          <a:xfrm>
            <a:off x="2435744" y="2535035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Прудаев\Мои документы\Конференции_Семинары\Презентации_все\43_Казань\pics\logo_coome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" r="74490" b="4375"/>
          <a:stretch/>
        </p:blipFill>
        <p:spPr bwMode="auto">
          <a:xfrm>
            <a:off x="5877145" y="323655"/>
            <a:ext cx="3266855" cy="60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47877087"/>
              </p:ext>
            </p:extLst>
          </p:nvPr>
        </p:nvGraphicFramePr>
        <p:xfrm>
          <a:off x="0" y="469665"/>
          <a:ext cx="7812087" cy="6030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37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68660"/>
            <a:ext cx="8937484" cy="1530171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bg2"/>
                </a:solidFill>
                <a:latin typeface="+mj-lt"/>
              </a:rPr>
              <a:t>СВЕДЕНИЯ ОБ УЧАСТНИКАХ СЛИЧЕНИЙ</a:t>
            </a:r>
            <a:endParaRPr lang="ru-RU" sz="3600" b="1" dirty="0">
              <a:solidFill>
                <a:schemeClr val="bg2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80643"/>
              </p:ext>
            </p:extLst>
          </p:nvPr>
        </p:nvGraphicFramePr>
        <p:xfrm>
          <a:off x="251520" y="1898832"/>
          <a:ext cx="8640960" cy="41435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1395155"/>
                <a:gridCol w="7245805"/>
              </a:tblGrid>
              <a:tr h="1145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/>
                          </a:solidFill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/>
                          </a:solidFill>
                          <a:effectLst/>
                        </a:rPr>
                        <a:t>участника</a:t>
                      </a:r>
                      <a:endParaRPr lang="ru-RU" sz="2000" dirty="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1"/>
                          </a:solidFill>
                          <a:effectLst/>
                        </a:rPr>
                        <a:t>Название (сокращенное название) метрологического центра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837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1</a:t>
                      </a:r>
                      <a:endParaRPr lang="ru-RU" sz="32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</a:rPr>
                        <a:t>ФГУП «Всероссийский </a:t>
                      </a:r>
                      <a:r>
                        <a:rPr lang="ru-RU" sz="2000" dirty="0" smtClean="0">
                          <a:effectLst/>
                        </a:rPr>
                        <a:t>научно-исследовательский </a:t>
                      </a:r>
                      <a:r>
                        <a:rPr lang="ru-RU" sz="2000" dirty="0">
                          <a:effectLst/>
                        </a:rPr>
                        <a:t>институт метрологии </a:t>
                      </a:r>
                      <a:r>
                        <a:rPr lang="ru-RU" sz="2000" dirty="0" smtClean="0">
                          <a:effectLst/>
                        </a:rPr>
                        <a:t>им</a:t>
                      </a:r>
                      <a:r>
                        <a:rPr lang="ru-RU" sz="2000" dirty="0">
                          <a:effectLst/>
                        </a:rPr>
                        <a:t>. Д.И.Менделеева</a:t>
                      </a:r>
                      <a:r>
                        <a:rPr lang="ru-RU" sz="2000" dirty="0" smtClean="0">
                          <a:effectLst/>
                        </a:rPr>
                        <a:t>» (ВНИИМ, Россия)</a:t>
                      </a:r>
                      <a:endParaRPr lang="ru-RU" sz="2000" dirty="0" smtClean="0">
                        <a:effectLst/>
                        <a:latin typeface="+mn-lt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60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Республиканское унитарное </a:t>
                      </a:r>
                      <a:r>
                        <a:rPr lang="ru-RU" sz="2000" dirty="0" smtClean="0">
                          <a:effectLst/>
                        </a:rPr>
                        <a:t>предприятие «Белорусский </a:t>
                      </a:r>
                      <a:r>
                        <a:rPr lang="ru-RU" sz="2000" dirty="0">
                          <a:effectLst/>
                        </a:rPr>
                        <a:t>государственный институт метрологии</a:t>
                      </a:r>
                      <a:r>
                        <a:rPr lang="ru-RU" sz="2000" dirty="0" smtClean="0">
                          <a:effectLst/>
                        </a:rPr>
                        <a:t>» (</a:t>
                      </a:r>
                      <a:r>
                        <a:rPr lang="ru-RU" sz="2000" dirty="0" err="1">
                          <a:effectLst/>
                        </a:rPr>
                        <a:t>БелГИМ</a:t>
                      </a:r>
                      <a:r>
                        <a:rPr lang="ru-RU" sz="2000" dirty="0">
                          <a:effectLst/>
                        </a:rPr>
                        <a:t>, Республика Беларусь)</a:t>
                      </a:r>
                      <a:endParaRPr lang="ru-RU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344" marR="533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65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78750"/>
            <a:ext cx="9072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dirty="0">
                <a:latin typeface="+mn-lt"/>
              </a:rPr>
              <a:t>В качестве объектов для сличений использованы образцы твердых и жидких топлив: антрацит, тощий уголь, н-додекан и мазут.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" y="503675"/>
            <a:ext cx="9144136" cy="6804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bg2"/>
                </a:solidFill>
                <a:latin typeface="+mj-lt"/>
              </a:rPr>
              <a:t>ОБРАЗЕЦ ДЛЯ СЛИЧЕНИЙ</a:t>
            </a:r>
            <a:endParaRPr lang="ru-RU" sz="3200" b="1" dirty="0">
              <a:solidFill>
                <a:schemeClr val="bg2"/>
              </a:solidFill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20172"/>
              </p:ext>
            </p:extLst>
          </p:nvPr>
        </p:nvGraphicFramePr>
        <p:xfrm>
          <a:off x="328282" y="2528900"/>
          <a:ext cx="8415935" cy="3645408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4593412"/>
                <a:gridCol w="3822523"/>
              </a:tblGrid>
              <a:tr h="887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Образец для сличений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антрацит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29968,47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тощий уголь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32166,10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н-додекан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47521,02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мазут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23926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43519,40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522043"/>
              </p:ext>
            </p:extLst>
          </p:nvPr>
        </p:nvGraphicFramePr>
        <p:xfrm>
          <a:off x="6462210" y="2528900"/>
          <a:ext cx="900100" cy="9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9" name="Формула" r:id="rId3" imgW="203024" imgH="203024" progId="Equation.3">
                  <p:embed/>
                </p:oleObj>
              </mc:Choice>
              <mc:Fallback>
                <p:oleObj name="Формула" r:id="rId3" imgW="203024" imgH="2030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2210" y="2528900"/>
                        <a:ext cx="900100" cy="900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77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159df1ffdf54f9ee644dd7f82c31463d26706f"/>
</p:tagLst>
</file>

<file path=ppt/theme/theme1.xml><?xml version="1.0" encoding="utf-8"?>
<a:theme xmlns:a="http://schemas.openxmlformats.org/drawingml/2006/main" name="Тема Office">
  <a:themeElements>
    <a:clrScheme name="orange blue">
      <a:dk1>
        <a:srgbClr val="203444"/>
      </a:dk1>
      <a:lt1>
        <a:srgbClr val="8DA9B8"/>
      </a:lt1>
      <a:dk2>
        <a:srgbClr val="E5DDCB"/>
      </a:dk2>
      <a:lt2>
        <a:srgbClr val="F15A21"/>
      </a:lt2>
      <a:accent1>
        <a:srgbClr val="0068A5"/>
      </a:accent1>
      <a:accent2>
        <a:srgbClr val="A7C5BD"/>
      </a:accent2>
      <a:accent3>
        <a:srgbClr val="EB7B59"/>
      </a:accent3>
      <a:accent4>
        <a:srgbClr val="F4BD68"/>
      </a:accent4>
      <a:accent5>
        <a:srgbClr val="CF4647"/>
      </a:accent5>
      <a:accent6>
        <a:srgbClr val="524656"/>
      </a:accent6>
      <a:hlink>
        <a:srgbClr val="FFFFFF"/>
      </a:hlink>
      <a:folHlink>
        <a:srgbClr val="000000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11334</TotalTime>
  <Words>1587</Words>
  <Application>Microsoft Office PowerPoint</Application>
  <PresentationFormat>Экран (4:3)</PresentationFormat>
  <Paragraphs>324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Точечный рисунок</vt:lpstr>
      <vt:lpstr>Формула</vt:lpstr>
      <vt:lpstr>О ХОДЕ РЕАЛИЗАЦИИ ПРОГРАММЫ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 </vt:lpstr>
      <vt:lpstr>Презентация PowerPoint</vt:lpstr>
      <vt:lpstr>Презентация PowerPoint</vt:lpstr>
      <vt:lpstr>СОСТАВ ГЭТ 16</vt:lpstr>
      <vt:lpstr>Презентация PowerPoint</vt:lpstr>
      <vt:lpstr>Презентация PowerPoint</vt:lpstr>
      <vt:lpstr>Презентация PowerPoint</vt:lpstr>
      <vt:lpstr>СВЕДЕНИЯ ОБ УЧАСТНИКАХ СЛИЧЕНИЙ</vt:lpstr>
      <vt:lpstr>ОБРАЗЕЦ ДЛЯ СЛИЧЕНИЙ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ВНИИМ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Елена Владимировна</dc:creator>
  <cp:lastModifiedBy>Корчагина</cp:lastModifiedBy>
  <cp:revision>491</cp:revision>
  <dcterms:created xsi:type="dcterms:W3CDTF">2014-04-02T10:56:23Z</dcterms:created>
  <dcterms:modified xsi:type="dcterms:W3CDTF">2016-09-16T10:43:44Z</dcterms:modified>
</cp:coreProperties>
</file>